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87" r:id="rId7"/>
    <p:sldId id="288" r:id="rId8"/>
    <p:sldId id="289" r:id="rId9"/>
    <p:sldId id="290" r:id="rId10"/>
    <p:sldId id="291" r:id="rId11"/>
    <p:sldId id="292" r:id="rId12"/>
    <p:sldId id="293" r:id="rId13"/>
    <p:sldId id="295" r:id="rId14"/>
    <p:sldId id="296" r:id="rId15"/>
    <p:sldId id="297" r:id="rId16"/>
    <p:sldId id="263" r:id="rId17"/>
    <p:sldId id="264" r:id="rId18"/>
    <p:sldId id="265" r:id="rId19"/>
    <p:sldId id="266" r:id="rId20"/>
    <p:sldId id="267" r:id="rId21"/>
    <p:sldId id="268" r:id="rId22"/>
    <p:sldId id="269" r:id="rId23"/>
    <p:sldId id="302" r:id="rId24"/>
    <p:sldId id="270" r:id="rId25"/>
    <p:sldId id="271" r:id="rId26"/>
    <p:sldId id="272" r:id="rId27"/>
    <p:sldId id="273" r:id="rId28"/>
    <p:sldId id="298" r:id="rId29"/>
    <p:sldId id="299" r:id="rId30"/>
    <p:sldId id="300" r:id="rId31"/>
    <p:sldId id="276" r:id="rId32"/>
    <p:sldId id="277" r:id="rId33"/>
    <p:sldId id="278" r:id="rId34"/>
    <p:sldId id="279" r:id="rId35"/>
    <p:sldId id="280" r:id="rId36"/>
    <p:sldId id="281" r:id="rId37"/>
    <p:sldId id="282" r:id="rId38"/>
    <p:sldId id="283" r:id="rId39"/>
    <p:sldId id="284" r:id="rId40"/>
    <p:sldId id="285" r:id="rId41"/>
    <p:sldId id="286" r:id="rId42"/>
    <p:sldId id="301" r:id="rId43"/>
  </p:sldIdLst>
  <p:sldSz cx="9144000" cy="5143500" type="screen16x9"/>
  <p:notesSz cx="6858000" cy="9144000"/>
  <p:embeddedFontLst>
    <p:embeddedFont>
      <p:font typeface="Open Sans" panose="020B0606030504020204" pitchFamily="34" charset="0"/>
      <p:regular r:id="rId45"/>
      <p:bold r:id="rId46"/>
      <p:italic r:id="rId47"/>
      <p:boldItalic r:id="rId48"/>
    </p:embeddedFont>
    <p:embeddedFont>
      <p:font typeface="PT Sans Narrow" panose="020B0506020203020204" pitchFamily="3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jiOlOioVZ5UM4yjHDWkYZbPlwu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034" autoAdjust="0"/>
  </p:normalViewPr>
  <p:slideViewPr>
    <p:cSldViewPr snapToGrid="0">
      <p:cViewPr varScale="1">
        <p:scale>
          <a:sx n="71" d="100"/>
          <a:sy n="71" d="100"/>
        </p:scale>
        <p:origin x="1548" y="4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91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4175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4403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 name="Google Shape;1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 name="Google Shape;7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1952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4752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5502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0c77774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e0c77774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e0c777748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e0c777748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e0c777748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e0c777748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e0c777748b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e0c777748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0c777748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e0c777748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e0c777748b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e0c777748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0c777748b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e0c777748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e0c777748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e0c777748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e0c777748b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e0c777748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e0c777748b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e0c777748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e0c777748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e0c777748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0224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err="1"/>
              <a:t>Giới</a:t>
            </a:r>
            <a:r>
              <a:rPr lang="en-US" dirty="0"/>
              <a:t> thiệu: </a:t>
            </a:r>
            <a:r>
              <a:rPr lang="en-US" dirty="0" err="1"/>
              <a:t>Từ</a:t>
            </a:r>
            <a:r>
              <a:rPr lang="en-US" dirty="0"/>
              <a:t> </a:t>
            </a:r>
            <a:r>
              <a:rPr lang="en-US" dirty="0" err="1"/>
              <a:t>góc</a:t>
            </a:r>
            <a:r>
              <a:rPr lang="en-US" dirty="0"/>
              <a:t> </a:t>
            </a:r>
            <a:r>
              <a:rPr lang="en-US" dirty="0" err="1"/>
              <a:t>độ</a:t>
            </a:r>
            <a:r>
              <a:rPr lang="en-US" dirty="0"/>
              <a:t> SEO, </a:t>
            </a:r>
            <a:r>
              <a:rPr lang="en-US" dirty="0" err="1"/>
              <a:t>việc</a:t>
            </a:r>
            <a:r>
              <a:rPr lang="en-US" dirty="0"/>
              <a:t> </a:t>
            </a:r>
            <a:r>
              <a:rPr lang="en-US" dirty="0" err="1"/>
              <a:t>tăng</a:t>
            </a:r>
            <a:r>
              <a:rPr lang="en-US" dirty="0"/>
              <a:t> </a:t>
            </a:r>
            <a:r>
              <a:rPr lang="en-US" dirty="0" err="1"/>
              <a:t>tốc</a:t>
            </a:r>
            <a:r>
              <a:rPr lang="en-US" dirty="0"/>
              <a:t> </a:t>
            </a:r>
            <a:r>
              <a:rPr lang="en-US" dirty="0" err="1"/>
              <a:t>độ</a:t>
            </a:r>
            <a:r>
              <a:rPr lang="en-US" dirty="0"/>
              <a:t> </a:t>
            </a:r>
            <a:r>
              <a:rPr lang="en-US" dirty="0" err="1"/>
              <a:t>hiển</a:t>
            </a:r>
            <a:r>
              <a:rPr lang="en-US" dirty="0"/>
              <a:t> </a:t>
            </a:r>
            <a:r>
              <a:rPr lang="en-US" dirty="0" err="1"/>
              <a:t>thị</a:t>
            </a:r>
            <a:r>
              <a:rPr lang="en-US" dirty="0"/>
              <a:t> </a:t>
            </a:r>
            <a:r>
              <a:rPr lang="en-US" dirty="0" err="1"/>
              <a:t>trang</a:t>
            </a:r>
            <a:r>
              <a:rPr lang="en-US" dirty="0"/>
              <a:t> web là </a:t>
            </a:r>
            <a:r>
              <a:rPr lang="en-US" dirty="0" err="1"/>
              <a:t>rất</a:t>
            </a:r>
            <a:r>
              <a:rPr lang="en-US" dirty="0"/>
              <a:t> </a:t>
            </a:r>
            <a:r>
              <a:rPr lang="en-US" dirty="0" err="1"/>
              <a:t>quan</a:t>
            </a:r>
            <a:r>
              <a:rPr lang="en-US" dirty="0"/>
              <a:t> </a:t>
            </a:r>
            <a:r>
              <a:rPr lang="en-US" dirty="0" err="1"/>
              <a:t>trọng</a:t>
            </a:r>
            <a:r>
              <a:rPr lang="en-US" dirty="0"/>
              <a:t>. Do </a:t>
            </a:r>
            <a:r>
              <a:rPr lang="en-US" dirty="0" err="1"/>
              <a:t>đó</a:t>
            </a:r>
            <a:r>
              <a:rPr lang="en-US" dirty="0"/>
              <a:t>, </a:t>
            </a:r>
            <a:r>
              <a:rPr lang="en-US" dirty="0" err="1"/>
              <a:t>cần</a:t>
            </a:r>
            <a:r>
              <a:rPr lang="en-US" dirty="0"/>
              <a:t> </a:t>
            </a:r>
            <a:r>
              <a:rPr lang="en-US" dirty="0" err="1"/>
              <a:t>phải</a:t>
            </a:r>
            <a:r>
              <a:rPr lang="en-US" dirty="0"/>
              <a:t> </a:t>
            </a:r>
            <a:r>
              <a:rPr lang="en-US" dirty="0" err="1"/>
              <a:t>áp</a:t>
            </a:r>
            <a:r>
              <a:rPr lang="en-US" dirty="0"/>
              <a:t> </a:t>
            </a:r>
            <a:r>
              <a:rPr lang="en-US" dirty="0" err="1"/>
              <a:t>dụng</a:t>
            </a:r>
            <a:r>
              <a:rPr lang="en-US" dirty="0"/>
              <a:t> </a:t>
            </a:r>
            <a:r>
              <a:rPr lang="en-US" dirty="0" err="1"/>
              <a:t>biện</a:t>
            </a:r>
            <a:r>
              <a:rPr lang="en-US" dirty="0"/>
              <a:t> </a:t>
            </a:r>
            <a:r>
              <a:rPr lang="en-US" dirty="0" err="1"/>
              <a:t>pháp</a:t>
            </a:r>
            <a:r>
              <a:rPr lang="en-US" dirty="0"/>
              <a:t> </a:t>
            </a:r>
            <a:r>
              <a:rPr lang="en-US" dirty="0" err="1"/>
              <a:t>để</a:t>
            </a:r>
            <a:r>
              <a:rPr lang="en-US" dirty="0"/>
              <a:t> </a:t>
            </a:r>
            <a:r>
              <a:rPr lang="en-US" dirty="0" err="1"/>
              <a:t>tránh</a:t>
            </a:r>
            <a:r>
              <a:rPr lang="en-US" dirty="0"/>
              <a:t> </a:t>
            </a:r>
            <a:r>
              <a:rPr lang="en-US" dirty="0" err="1"/>
              <a:t>việc</a:t>
            </a:r>
            <a:r>
              <a:rPr lang="en-US" dirty="0"/>
              <a:t> </a:t>
            </a:r>
            <a:r>
              <a:rPr lang="en-US" dirty="0" err="1"/>
              <a:t>tốc</a:t>
            </a:r>
            <a:r>
              <a:rPr lang="en-US" dirty="0"/>
              <a:t> </a:t>
            </a:r>
            <a:r>
              <a:rPr lang="en-US" dirty="0" err="1"/>
              <a:t>độ</a:t>
            </a:r>
            <a:r>
              <a:rPr lang="en-US" dirty="0"/>
              <a:t> </a:t>
            </a:r>
            <a:r>
              <a:rPr lang="en-US" dirty="0" err="1"/>
              <a:t>hiển</a:t>
            </a:r>
            <a:r>
              <a:rPr lang="en-US" dirty="0"/>
              <a:t> </a:t>
            </a:r>
            <a:r>
              <a:rPr lang="en-US" dirty="0" err="1"/>
              <a:t>thị</a:t>
            </a:r>
            <a:r>
              <a:rPr lang="en-US" dirty="0"/>
              <a:t> </a:t>
            </a:r>
            <a:r>
              <a:rPr lang="en-US" dirty="0" err="1"/>
              <a:t>trang</a:t>
            </a:r>
            <a:r>
              <a:rPr lang="en-US" dirty="0"/>
              <a:t> web </a:t>
            </a:r>
            <a:r>
              <a:rPr lang="en-US" dirty="0" err="1"/>
              <a:t>giảm</a:t>
            </a:r>
            <a:r>
              <a:rPr lang="en-US" dirty="0"/>
              <a:t> </a:t>
            </a:r>
            <a:r>
              <a:rPr lang="en-US" dirty="0" err="1"/>
              <a:t>mặc</a:t>
            </a:r>
            <a:r>
              <a:rPr lang="en-US" dirty="0"/>
              <a:t> </a:t>
            </a:r>
            <a:r>
              <a:rPr lang="en-US" dirty="0" err="1"/>
              <a:t>dù</a:t>
            </a:r>
            <a:r>
              <a:rPr lang="en-US" dirty="0"/>
              <a:t> </a:t>
            </a:r>
            <a:r>
              <a:rPr lang="en-US" dirty="0" err="1"/>
              <a:t>lượt</a:t>
            </a:r>
            <a:r>
              <a:rPr lang="en-US" dirty="0"/>
              <a:t> </a:t>
            </a:r>
            <a:r>
              <a:rPr lang="en-US" dirty="0" err="1"/>
              <a:t>truy</a:t>
            </a:r>
            <a:r>
              <a:rPr lang="en-US" dirty="0"/>
              <a:t> </a:t>
            </a:r>
            <a:r>
              <a:rPr lang="en-US" dirty="0" err="1"/>
              <a:t>cập</a:t>
            </a:r>
            <a:r>
              <a:rPr lang="en-US" dirty="0"/>
              <a:t> và </a:t>
            </a:r>
            <a:r>
              <a:rPr lang="en-US" dirty="0" err="1"/>
              <a:t>sự</a:t>
            </a:r>
            <a:r>
              <a:rPr lang="en-US" dirty="0"/>
              <a:t> </a:t>
            </a:r>
            <a:r>
              <a:rPr lang="en-US" dirty="0" err="1"/>
              <a:t>phổ</a:t>
            </a:r>
            <a:r>
              <a:rPr lang="en-US" dirty="0"/>
              <a:t> biến </a:t>
            </a:r>
            <a:r>
              <a:rPr lang="en-US" dirty="0" err="1"/>
              <a:t>của</a:t>
            </a:r>
            <a:r>
              <a:rPr lang="en-US" dirty="0"/>
              <a:t> </a:t>
            </a:r>
            <a:r>
              <a:rPr lang="en-US" dirty="0" err="1"/>
              <a:t>trang</a:t>
            </a:r>
            <a:r>
              <a:rPr lang="en-US" dirty="0"/>
              <a:t> web </a:t>
            </a:r>
            <a:r>
              <a:rPr lang="en-US" dirty="0" err="1"/>
              <a:t>tăng</a:t>
            </a:r>
            <a:r>
              <a:rPr lang="en-US" dirty="0"/>
              <a:t> </a:t>
            </a:r>
            <a:r>
              <a:rPr lang="en-US" err="1"/>
              <a:t>lên</a:t>
            </a:r>
            <a:r>
              <a:rPr lang="en-US"/>
              <a:t>.</a:t>
            </a:r>
            <a:endParaRPr lang="vi-VN"/>
          </a:p>
          <a:p>
            <a:pPr marL="457200" lvl="0" indent="-228600" algn="l" rtl="0">
              <a:spcBef>
                <a:spcPts val="0"/>
              </a:spcBef>
              <a:spcAft>
                <a:spcPts val="0"/>
              </a:spcAft>
              <a:buSzPts val="1100"/>
              <a:buNone/>
            </a:pPr>
            <a:r>
              <a:rPr lang="vi-VN"/>
              <a:t>Khi máy chủ gánh nặng, thời gian xử lý sẽ tăng lên và người dùng sẽ cảm thấy trang web chậm chạp. Đây là lúc bộ cân bằng tải xuất hiện.</a:t>
            </a:r>
          </a:p>
          <a:p>
            <a:pPr marL="457200" lvl="0" indent="-228600" algn="l" rtl="0">
              <a:spcBef>
                <a:spcPts val="0"/>
              </a:spcBef>
              <a:spcAft>
                <a:spcPts val="0"/>
              </a:spcAft>
              <a:buSzPts val="1100"/>
              <a:buNone/>
            </a:pPr>
            <a:endParaRPr dirty="0"/>
          </a:p>
          <a:p>
            <a:pPr marL="457200" lvl="0" indent="-228600" algn="l" rtl="0">
              <a:spcBef>
                <a:spcPts val="0"/>
              </a:spcBef>
              <a:spcAft>
                <a:spcPts val="0"/>
              </a:spcAft>
              <a:buSzPts val="1100"/>
              <a:buNone/>
            </a:pPr>
            <a:r>
              <a:rPr lang="en-US" dirty="0"/>
              <a:t>So </a:t>
            </a:r>
            <a:r>
              <a:rPr lang="en-US" dirty="0" err="1"/>
              <a:t>sánh</a:t>
            </a:r>
            <a:r>
              <a:rPr lang="en-US" dirty="0"/>
              <a:t> </a:t>
            </a:r>
            <a:r>
              <a:rPr lang="en-US" dirty="0" err="1"/>
              <a:t>thực</a:t>
            </a:r>
            <a:r>
              <a:rPr lang="en-US" dirty="0"/>
              <a:t> </a:t>
            </a:r>
            <a:r>
              <a:rPr lang="en-US" dirty="0" err="1"/>
              <a:t>tế</a:t>
            </a:r>
            <a:r>
              <a:rPr lang="en-US" dirty="0"/>
              <a:t>: Load balancing </a:t>
            </a:r>
            <a:r>
              <a:rPr lang="en-US" dirty="0" err="1"/>
              <a:t>giống</a:t>
            </a:r>
            <a:r>
              <a:rPr lang="en-US" dirty="0"/>
              <a:t> </a:t>
            </a:r>
            <a:r>
              <a:rPr lang="en-US" dirty="0" err="1"/>
              <a:t>như</a:t>
            </a:r>
            <a:r>
              <a:rPr lang="en-US" dirty="0"/>
              <a:t> công </a:t>
            </a:r>
            <a:r>
              <a:rPr lang="en-US" dirty="0" err="1"/>
              <a:t>việc</a:t>
            </a:r>
            <a:r>
              <a:rPr lang="en-US" dirty="0"/>
              <a:t> </a:t>
            </a:r>
            <a:r>
              <a:rPr lang="en-US" dirty="0" err="1"/>
              <a:t>của</a:t>
            </a:r>
            <a:r>
              <a:rPr lang="en-US" dirty="0"/>
              <a:t> một </a:t>
            </a:r>
            <a:r>
              <a:rPr lang="en-US" dirty="0" err="1"/>
              <a:t>quản</a:t>
            </a:r>
            <a:r>
              <a:rPr lang="en-US" dirty="0"/>
              <a:t> </a:t>
            </a:r>
            <a:r>
              <a:rPr lang="en-US" dirty="0" err="1"/>
              <a:t>lý</a:t>
            </a:r>
            <a:r>
              <a:rPr lang="en-US" dirty="0"/>
              <a:t> </a:t>
            </a:r>
            <a:r>
              <a:rPr lang="en-US" dirty="0" err="1"/>
              <a:t>trong</a:t>
            </a:r>
            <a:r>
              <a:rPr lang="en-US" dirty="0"/>
              <a:t> một </a:t>
            </a:r>
            <a:r>
              <a:rPr lang="en-US" dirty="0" err="1"/>
              <a:t>nhà</a:t>
            </a:r>
            <a:r>
              <a:rPr lang="en-US" dirty="0"/>
              <a:t> hàng. </a:t>
            </a:r>
            <a:r>
              <a:rPr lang="en-US" dirty="0" err="1"/>
              <a:t>Hãy</a:t>
            </a:r>
            <a:r>
              <a:rPr lang="en-US" dirty="0"/>
              <a:t> </a:t>
            </a:r>
            <a:r>
              <a:rPr lang="en-US" dirty="0" err="1"/>
              <a:t>tưởng</a:t>
            </a:r>
            <a:r>
              <a:rPr lang="en-US" dirty="0"/>
              <a:t> </a:t>
            </a:r>
            <a:r>
              <a:rPr lang="en-US" dirty="0" err="1"/>
              <a:t>tượng</a:t>
            </a:r>
            <a:r>
              <a:rPr lang="en-US" dirty="0"/>
              <a:t> một </a:t>
            </a:r>
            <a:r>
              <a:rPr lang="en-US" dirty="0" err="1"/>
              <a:t>nhà</a:t>
            </a:r>
            <a:r>
              <a:rPr lang="en-US" dirty="0"/>
              <a:t> hàng có </a:t>
            </a:r>
            <a:r>
              <a:rPr lang="en-US" dirty="0" err="1"/>
              <a:t>năm</a:t>
            </a:r>
            <a:r>
              <a:rPr lang="en-US" dirty="0"/>
              <a:t> </a:t>
            </a:r>
            <a:r>
              <a:rPr lang="en-US" dirty="0" err="1"/>
              <a:t>người</a:t>
            </a:r>
            <a:r>
              <a:rPr lang="en-US" dirty="0"/>
              <a:t> </a:t>
            </a:r>
            <a:r>
              <a:rPr lang="en-US" dirty="0" err="1"/>
              <a:t>phục</a:t>
            </a:r>
            <a:r>
              <a:rPr lang="en-US" dirty="0"/>
              <a:t> </a:t>
            </a:r>
            <a:r>
              <a:rPr lang="en-US" dirty="0" err="1"/>
              <a:t>vụ</a:t>
            </a:r>
            <a:r>
              <a:rPr lang="en-US" dirty="0"/>
              <a:t>. </a:t>
            </a:r>
            <a:r>
              <a:rPr lang="en-US" dirty="0" err="1"/>
              <a:t>Nếu</a:t>
            </a:r>
            <a:r>
              <a:rPr lang="en-US" dirty="0"/>
              <a:t> khách hàng được </a:t>
            </a:r>
            <a:r>
              <a:rPr lang="en-US" dirty="0" err="1"/>
              <a:t>tự</a:t>
            </a:r>
            <a:r>
              <a:rPr lang="en-US" dirty="0"/>
              <a:t> do </a:t>
            </a:r>
            <a:r>
              <a:rPr lang="en-US" dirty="0" err="1"/>
              <a:t>chọn</a:t>
            </a:r>
            <a:r>
              <a:rPr lang="en-US" dirty="0"/>
              <a:t> </a:t>
            </a:r>
            <a:r>
              <a:rPr lang="en-US" dirty="0" err="1"/>
              <a:t>người</a:t>
            </a:r>
            <a:r>
              <a:rPr lang="en-US" dirty="0"/>
              <a:t> </a:t>
            </a:r>
            <a:r>
              <a:rPr lang="en-US" dirty="0" err="1"/>
              <a:t>phục</a:t>
            </a:r>
            <a:r>
              <a:rPr lang="en-US" dirty="0"/>
              <a:t> </a:t>
            </a:r>
            <a:r>
              <a:rPr lang="en-US" dirty="0" err="1"/>
              <a:t>vụ</a:t>
            </a:r>
            <a:r>
              <a:rPr lang="en-US" dirty="0"/>
              <a:t> </a:t>
            </a:r>
            <a:r>
              <a:rPr lang="en-US" dirty="0" err="1"/>
              <a:t>của</a:t>
            </a:r>
            <a:r>
              <a:rPr lang="en-US" dirty="0"/>
              <a:t> </a:t>
            </a:r>
            <a:r>
              <a:rPr lang="en-US" dirty="0" err="1"/>
              <a:t>họ</a:t>
            </a:r>
            <a:r>
              <a:rPr lang="en-US" dirty="0"/>
              <a:t>, một </a:t>
            </a:r>
            <a:r>
              <a:rPr lang="en-US" dirty="0" err="1"/>
              <a:t>hoặc</a:t>
            </a:r>
            <a:r>
              <a:rPr lang="en-US" dirty="0"/>
              <a:t> </a:t>
            </a:r>
            <a:r>
              <a:rPr lang="en-US" dirty="0" err="1"/>
              <a:t>hai</a:t>
            </a:r>
            <a:r>
              <a:rPr lang="en-US" dirty="0"/>
              <a:t> </a:t>
            </a:r>
            <a:r>
              <a:rPr lang="en-US" dirty="0" err="1"/>
              <a:t>người</a:t>
            </a:r>
            <a:r>
              <a:rPr lang="en-US" dirty="0"/>
              <a:t> </a:t>
            </a:r>
            <a:r>
              <a:rPr lang="en-US" dirty="0" err="1"/>
              <a:t>phục</a:t>
            </a:r>
            <a:r>
              <a:rPr lang="en-US" dirty="0"/>
              <a:t> </a:t>
            </a:r>
            <a:r>
              <a:rPr lang="en-US" dirty="0" err="1"/>
              <a:t>vụ</a:t>
            </a:r>
            <a:r>
              <a:rPr lang="en-US" dirty="0"/>
              <a:t> có </a:t>
            </a:r>
            <a:r>
              <a:rPr lang="en-US" dirty="0" err="1"/>
              <a:t>thể</a:t>
            </a:r>
            <a:r>
              <a:rPr lang="en-US" dirty="0"/>
              <a:t> </a:t>
            </a:r>
            <a:r>
              <a:rPr lang="en-US" dirty="0" err="1"/>
              <a:t>bị</a:t>
            </a:r>
            <a:r>
              <a:rPr lang="en-US" dirty="0"/>
              <a:t> </a:t>
            </a:r>
            <a:r>
              <a:rPr lang="en-US" dirty="0" err="1"/>
              <a:t>quá</a:t>
            </a:r>
            <a:r>
              <a:rPr lang="en-US" dirty="0"/>
              <a:t> </a:t>
            </a:r>
            <a:r>
              <a:rPr lang="en-US" dirty="0" err="1"/>
              <a:t>tải</a:t>
            </a:r>
            <a:r>
              <a:rPr lang="en-US" dirty="0"/>
              <a:t> công </a:t>
            </a:r>
            <a:r>
              <a:rPr lang="en-US" dirty="0" err="1"/>
              <a:t>việc</a:t>
            </a:r>
            <a:r>
              <a:rPr lang="en-US" dirty="0"/>
              <a:t> </a:t>
            </a:r>
            <a:r>
              <a:rPr lang="en-US" dirty="0" err="1"/>
              <a:t>trong</a:t>
            </a:r>
            <a:r>
              <a:rPr lang="en-US" dirty="0"/>
              <a:t> khi </a:t>
            </a:r>
            <a:r>
              <a:rPr lang="en-US" dirty="0" err="1"/>
              <a:t>những</a:t>
            </a:r>
            <a:r>
              <a:rPr lang="en-US" dirty="0"/>
              <a:t> </a:t>
            </a:r>
            <a:r>
              <a:rPr lang="en-US" dirty="0" err="1"/>
              <a:t>người</a:t>
            </a:r>
            <a:r>
              <a:rPr lang="en-US" dirty="0"/>
              <a:t> </a:t>
            </a:r>
            <a:r>
              <a:rPr lang="en-US" dirty="0" err="1"/>
              <a:t>khác</a:t>
            </a:r>
            <a:r>
              <a:rPr lang="en-US" dirty="0"/>
              <a:t> </a:t>
            </a:r>
            <a:r>
              <a:rPr lang="en-US" dirty="0" err="1"/>
              <a:t>lại</a:t>
            </a:r>
            <a:r>
              <a:rPr lang="en-US" dirty="0"/>
              <a:t> </a:t>
            </a:r>
            <a:r>
              <a:rPr lang="en-US" dirty="0" err="1"/>
              <a:t>rảnh</a:t>
            </a:r>
            <a:r>
              <a:rPr lang="en-US" dirty="0"/>
              <a:t> </a:t>
            </a:r>
            <a:r>
              <a:rPr lang="en-US" dirty="0" err="1"/>
              <a:t>rỗi</a:t>
            </a:r>
            <a:r>
              <a:rPr lang="en-US" dirty="0"/>
              <a:t>. </a:t>
            </a:r>
            <a:r>
              <a:rPr lang="en-US" dirty="0" err="1"/>
              <a:t>Để</a:t>
            </a:r>
            <a:r>
              <a:rPr lang="en-US" dirty="0"/>
              <a:t> </a:t>
            </a:r>
            <a:r>
              <a:rPr lang="en-US" dirty="0" err="1"/>
              <a:t>tránh</a:t>
            </a:r>
            <a:r>
              <a:rPr lang="en-US" dirty="0"/>
              <a:t> </a:t>
            </a:r>
            <a:r>
              <a:rPr lang="en-US" dirty="0" err="1"/>
              <a:t>tình</a:t>
            </a:r>
            <a:r>
              <a:rPr lang="en-US" dirty="0"/>
              <a:t> </a:t>
            </a:r>
            <a:r>
              <a:rPr lang="en-US" dirty="0" err="1"/>
              <a:t>huống</a:t>
            </a:r>
            <a:r>
              <a:rPr lang="en-US" dirty="0"/>
              <a:t> </a:t>
            </a:r>
            <a:r>
              <a:rPr lang="en-US" dirty="0" err="1"/>
              <a:t>này</a:t>
            </a:r>
            <a:r>
              <a:rPr lang="en-US" dirty="0"/>
              <a:t>, </a:t>
            </a:r>
            <a:r>
              <a:rPr lang="en-US" dirty="0" err="1"/>
              <a:t>quản</a:t>
            </a:r>
            <a:r>
              <a:rPr lang="en-US" dirty="0"/>
              <a:t> </a:t>
            </a:r>
            <a:r>
              <a:rPr lang="en-US" dirty="0" err="1"/>
              <a:t>lý</a:t>
            </a:r>
            <a:r>
              <a:rPr lang="en-US" dirty="0"/>
              <a:t> </a:t>
            </a:r>
            <a:r>
              <a:rPr lang="en-US" dirty="0" err="1"/>
              <a:t>nhà</a:t>
            </a:r>
            <a:r>
              <a:rPr lang="en-US" dirty="0"/>
              <a:t> hàng </a:t>
            </a:r>
            <a:r>
              <a:rPr lang="en-US" dirty="0" err="1"/>
              <a:t>phân</a:t>
            </a:r>
            <a:r>
              <a:rPr lang="en-US" dirty="0"/>
              <a:t> công khách hàng </a:t>
            </a:r>
            <a:r>
              <a:rPr lang="en-US" dirty="0" err="1"/>
              <a:t>cho</a:t>
            </a:r>
            <a:r>
              <a:rPr lang="en-US" dirty="0"/>
              <a:t> </a:t>
            </a:r>
            <a:r>
              <a:rPr lang="en-US" dirty="0" err="1"/>
              <a:t>những</a:t>
            </a:r>
            <a:r>
              <a:rPr lang="en-US" dirty="0"/>
              <a:t> </a:t>
            </a:r>
            <a:r>
              <a:rPr lang="en-US" dirty="0" err="1"/>
              <a:t>người</a:t>
            </a:r>
            <a:r>
              <a:rPr lang="en-US" dirty="0"/>
              <a:t> </a:t>
            </a:r>
            <a:r>
              <a:rPr lang="en-US" dirty="0" err="1"/>
              <a:t>phục</a:t>
            </a:r>
            <a:r>
              <a:rPr lang="en-US" dirty="0"/>
              <a:t> </a:t>
            </a:r>
            <a:r>
              <a:rPr lang="en-US" dirty="0" err="1"/>
              <a:t>vụ</a:t>
            </a:r>
            <a:r>
              <a:rPr lang="en-US" dirty="0"/>
              <a:t> </a:t>
            </a:r>
            <a:r>
              <a:rPr lang="en-US" dirty="0" err="1"/>
              <a:t>cụ</a:t>
            </a:r>
            <a:r>
              <a:rPr lang="en-US" dirty="0"/>
              <a:t> </a:t>
            </a:r>
            <a:r>
              <a:rPr lang="en-US" dirty="0" err="1"/>
              <a:t>thể</a:t>
            </a:r>
            <a:r>
              <a:rPr lang="en-US" dirty="0"/>
              <a:t> </a:t>
            </a:r>
            <a:r>
              <a:rPr lang="en-US" dirty="0" err="1"/>
              <a:t>phù</a:t>
            </a:r>
            <a:r>
              <a:rPr lang="en-US" dirty="0"/>
              <a:t> </a:t>
            </a:r>
            <a:r>
              <a:rPr lang="en-US" dirty="0" err="1"/>
              <a:t>hợp</a:t>
            </a:r>
            <a:r>
              <a:rPr lang="en-US" dirty="0"/>
              <a:t> </a:t>
            </a:r>
            <a:r>
              <a:rPr lang="en-US" dirty="0" err="1"/>
              <a:t>nhất</a:t>
            </a:r>
            <a:r>
              <a:rPr lang="en-US" dirty="0"/>
              <a:t> </a:t>
            </a:r>
            <a:r>
              <a:rPr lang="en-US" dirty="0" err="1"/>
              <a:t>để</a:t>
            </a:r>
            <a:r>
              <a:rPr lang="en-US" dirty="0"/>
              <a:t> </a:t>
            </a:r>
            <a:r>
              <a:rPr lang="en-US" dirty="0" err="1"/>
              <a:t>phục</a:t>
            </a:r>
            <a:r>
              <a:rPr lang="en-US" dirty="0"/>
              <a:t> </a:t>
            </a:r>
            <a:r>
              <a:rPr lang="en-US" dirty="0" err="1"/>
              <a:t>vụ</a:t>
            </a:r>
            <a:r>
              <a:rPr lang="en-US" dirty="0"/>
              <a:t> </a:t>
            </a:r>
            <a:r>
              <a:rPr lang="en-US" dirty="0" err="1"/>
              <a:t>họ</a:t>
            </a:r>
            <a:r>
              <a:rPr lang="en-US" dirty="0"/>
              <a:t>.</a:t>
            </a:r>
            <a:endParaRPr dirty="0"/>
          </a:p>
          <a:p>
            <a:pPr marL="457200" lvl="0" indent="-228600" algn="l" rtl="0">
              <a:spcBef>
                <a:spcPts val="0"/>
              </a:spcBef>
              <a:spcAft>
                <a:spcPts val="0"/>
              </a:spcAft>
              <a:buSzPts val="1100"/>
              <a:buNone/>
            </a:pPr>
            <a:endParaRPr dirty="0"/>
          </a:p>
          <a:p>
            <a:pPr marL="457200" lvl="0" indent="-228600" algn="l" rtl="0">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9" name="Google Shape;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5472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1071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4945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4001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2"/>
          <p:cNvGrpSpPr/>
          <p:nvPr/>
        </p:nvGrpSpPr>
        <p:grpSpPr>
          <a:xfrm>
            <a:off x="1004144" y="1022025"/>
            <a:ext cx="7136668" cy="152400"/>
            <a:chOff x="1346429" y="1011300"/>
            <a:chExt cx="6452100" cy="152400"/>
          </a:xfrm>
        </p:grpSpPr>
        <p:cxnSp>
          <p:nvCxnSpPr>
            <p:cNvPr id="13" name="Google Shape;13;p2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2"/>
          <p:cNvGrpSpPr/>
          <p:nvPr/>
        </p:nvGrpSpPr>
        <p:grpSpPr>
          <a:xfrm>
            <a:off x="1004151" y="3969100"/>
            <a:ext cx="7136668" cy="152400"/>
            <a:chOff x="1346435" y="3969088"/>
            <a:chExt cx="6452100" cy="152400"/>
          </a:xfrm>
        </p:grpSpPr>
        <p:cxnSp>
          <p:nvCxnSpPr>
            <p:cNvPr id="16" name="Google Shape;16;p2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2"/>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9" name="Google Shape;19;p22"/>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3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1"/>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31"/>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9" name="Google Shape;59;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23"/>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4" name="Google Shape;24;p2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 name="Google Shape;2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24"/>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4"/>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29" name="Google Shape;2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2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2" name="Google Shape;32;p25"/>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25"/>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2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7" name="Google Shape;3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28"/>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dk2"/>
              </a:buClr>
              <a:buSzPts val="5400"/>
              <a:buNone/>
              <a:defRPr sz="5400" b="0">
                <a:solidFill>
                  <a:schemeClr val="dk2"/>
                </a:solidFill>
              </a:defRPr>
            </a:lvl1pPr>
            <a:lvl2pPr lvl="1" algn="l">
              <a:lnSpc>
                <a:spcPct val="100000"/>
              </a:lnSpc>
              <a:spcBef>
                <a:spcPts val="0"/>
              </a:spcBef>
              <a:spcAft>
                <a:spcPts val="0"/>
              </a:spcAft>
              <a:buClr>
                <a:schemeClr val="dk2"/>
              </a:buClr>
              <a:buSzPts val="5400"/>
              <a:buNone/>
              <a:defRPr sz="5400" b="0">
                <a:solidFill>
                  <a:schemeClr val="dk2"/>
                </a:solidFill>
              </a:defRPr>
            </a:lvl2pPr>
            <a:lvl3pPr lvl="2" algn="l">
              <a:lnSpc>
                <a:spcPct val="100000"/>
              </a:lnSpc>
              <a:spcBef>
                <a:spcPts val="0"/>
              </a:spcBef>
              <a:spcAft>
                <a:spcPts val="0"/>
              </a:spcAft>
              <a:buClr>
                <a:schemeClr val="dk2"/>
              </a:buClr>
              <a:buSzPts val="5400"/>
              <a:buNone/>
              <a:defRPr sz="5400" b="0">
                <a:solidFill>
                  <a:schemeClr val="dk2"/>
                </a:solidFill>
              </a:defRPr>
            </a:lvl3pPr>
            <a:lvl4pPr lvl="3" algn="l">
              <a:lnSpc>
                <a:spcPct val="100000"/>
              </a:lnSpc>
              <a:spcBef>
                <a:spcPts val="0"/>
              </a:spcBef>
              <a:spcAft>
                <a:spcPts val="0"/>
              </a:spcAft>
              <a:buClr>
                <a:schemeClr val="dk2"/>
              </a:buClr>
              <a:buSzPts val="5400"/>
              <a:buNone/>
              <a:defRPr sz="5400" b="0">
                <a:solidFill>
                  <a:schemeClr val="dk2"/>
                </a:solidFill>
              </a:defRPr>
            </a:lvl4pPr>
            <a:lvl5pPr lvl="4" algn="l">
              <a:lnSpc>
                <a:spcPct val="100000"/>
              </a:lnSpc>
              <a:spcBef>
                <a:spcPts val="0"/>
              </a:spcBef>
              <a:spcAft>
                <a:spcPts val="0"/>
              </a:spcAft>
              <a:buClr>
                <a:schemeClr val="dk2"/>
              </a:buClr>
              <a:buSzPts val="5400"/>
              <a:buNone/>
              <a:defRPr sz="5400" b="0">
                <a:solidFill>
                  <a:schemeClr val="dk2"/>
                </a:solidFill>
              </a:defRPr>
            </a:lvl5pPr>
            <a:lvl6pPr lvl="5" algn="l">
              <a:lnSpc>
                <a:spcPct val="100000"/>
              </a:lnSpc>
              <a:spcBef>
                <a:spcPts val="0"/>
              </a:spcBef>
              <a:spcAft>
                <a:spcPts val="0"/>
              </a:spcAft>
              <a:buClr>
                <a:schemeClr val="dk2"/>
              </a:buClr>
              <a:buSzPts val="5400"/>
              <a:buNone/>
              <a:defRPr sz="5400" b="0">
                <a:solidFill>
                  <a:schemeClr val="dk2"/>
                </a:solidFill>
              </a:defRPr>
            </a:lvl6pPr>
            <a:lvl7pPr lvl="6" algn="l">
              <a:lnSpc>
                <a:spcPct val="100000"/>
              </a:lnSpc>
              <a:spcBef>
                <a:spcPts val="0"/>
              </a:spcBef>
              <a:spcAft>
                <a:spcPts val="0"/>
              </a:spcAft>
              <a:buClr>
                <a:schemeClr val="dk2"/>
              </a:buClr>
              <a:buSzPts val="5400"/>
              <a:buNone/>
              <a:defRPr sz="5400" b="0">
                <a:solidFill>
                  <a:schemeClr val="dk2"/>
                </a:solidFill>
              </a:defRPr>
            </a:lvl7pPr>
            <a:lvl8pPr lvl="7" algn="l">
              <a:lnSpc>
                <a:spcPct val="100000"/>
              </a:lnSpc>
              <a:spcBef>
                <a:spcPts val="0"/>
              </a:spcBef>
              <a:spcAft>
                <a:spcPts val="0"/>
              </a:spcAft>
              <a:buClr>
                <a:schemeClr val="dk2"/>
              </a:buClr>
              <a:buSzPts val="5400"/>
              <a:buNone/>
              <a:defRPr sz="5400" b="0">
                <a:solidFill>
                  <a:schemeClr val="dk2"/>
                </a:solidFill>
              </a:defRPr>
            </a:lvl8pPr>
            <a:lvl9pPr lvl="8" algn="l">
              <a:lnSpc>
                <a:spcPct val="100000"/>
              </a:lnSpc>
              <a:spcBef>
                <a:spcPts val="0"/>
              </a:spcBef>
              <a:spcAft>
                <a:spcPts val="0"/>
              </a:spcAft>
              <a:buClr>
                <a:schemeClr val="dk2"/>
              </a:buClr>
              <a:buSzPts val="5400"/>
              <a:buNone/>
              <a:defRPr sz="5400" b="0">
                <a:solidFill>
                  <a:schemeClr val="dk2"/>
                </a:solidFill>
              </a:defRPr>
            </a:lvl9pPr>
          </a:lstStyle>
          <a:p>
            <a:endParaRPr/>
          </a:p>
        </p:txBody>
      </p:sp>
      <p:sp>
        <p:nvSpPr>
          <p:cNvPr id="44" name="Google Shape;4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2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p2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29"/>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9" name="Google Shape;49;p29"/>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2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51" name="Google Shape;5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30"/>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7" name="Google Shape;7;p2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split orient="vert"/>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wBFrrqJVM9ajDInESrQUAxstLStdqJYu/view?usp=drive_link"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file/d/1qIIB0IFoeMBUle78BP2ZLpGfElMElOUi/view?usp=shar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rive.google.com/file/d/1EnvSZufZO-6yTjgFaGfpXi3b6MOnWEV1/view?usp=sharin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file/d/1hNNlR8O32-PhnYLZL09M3e82EaVkTlGq/view?usp=shari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rive.google.com/file/d/1uzFJSEHLRUNmjiB9zUWJiAqOB8DNsews/view?usp=shar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drive.google.com/file/d/18LTW-j1s00nUgBW47RLsODeO2YutvtLo/view?usp=drive_link" TargetMode="External"/><Relationship Id="rId5" Type="http://schemas.openxmlformats.org/officeDocument/2006/relationships/hyperlink" Target="https://drive.google.com/file/d/1BNVirsdT7oLXEA-vEhRPbVQ8w7gGyINO/view?usp=drive_link" TargetMode="External"/><Relationship Id="rId4" Type="http://schemas.openxmlformats.org/officeDocument/2006/relationships/hyperlink" Target="https://drive.google.com/file/d/1-7lAdZnyteQCv_S93lfw5xHjruBFzxX1/view?usp=drive_link"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
          <p:cNvSpPr txBox="1">
            <a:spLocks noGrp="1"/>
          </p:cNvSpPr>
          <p:nvPr>
            <p:ph type="ctrTitle"/>
          </p:nvPr>
        </p:nvSpPr>
        <p:spPr>
          <a:xfrm>
            <a:off x="1003650" y="694552"/>
            <a:ext cx="7136700" cy="23307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400"/>
              <a:buNone/>
            </a:pPr>
            <a:r>
              <a:rPr lang="en-US" dirty="0"/>
              <a:t>Elastic Load Balancing</a:t>
            </a:r>
            <a:endParaRPr dirty="0"/>
          </a:p>
          <a:p>
            <a:pPr marL="0" lvl="0" indent="0" algn="ctr" rtl="0">
              <a:lnSpc>
                <a:spcPct val="100000"/>
              </a:lnSpc>
              <a:spcBef>
                <a:spcPts val="0"/>
              </a:spcBef>
              <a:spcAft>
                <a:spcPts val="0"/>
              </a:spcAft>
              <a:buSzPts val="5400"/>
              <a:buNone/>
            </a:pPr>
            <a:r>
              <a:rPr lang="en-US" dirty="0"/>
              <a:t>&amp; Auto Scaling</a:t>
            </a:r>
            <a:endParaRPr dirty="0"/>
          </a:p>
        </p:txBody>
      </p:sp>
      <p:sp>
        <p:nvSpPr>
          <p:cNvPr id="67" name="Google Shape;67;p1"/>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normAutofit fontScale="92500" lnSpcReduction="10000"/>
          </a:bodyPr>
          <a:lstStyle/>
          <a:p>
            <a:pPr marL="0" lvl="0" indent="0" algn="ctr" rtl="0">
              <a:lnSpc>
                <a:spcPct val="100000"/>
              </a:lnSpc>
              <a:spcBef>
                <a:spcPts val="0"/>
              </a:spcBef>
              <a:spcAft>
                <a:spcPts val="0"/>
              </a:spcAft>
              <a:buSzPts val="2400"/>
              <a:buNone/>
            </a:pPr>
            <a:r>
              <a:rPr lang="en-US" dirty="0" err="1"/>
              <a:t>Tuấn</a:t>
            </a:r>
            <a:r>
              <a:rPr lang="en-US" dirty="0"/>
              <a:t> Anh 2 - Bá Quân - </a:t>
            </a:r>
            <a:endParaRPr dirty="0"/>
          </a:p>
          <a:p>
            <a:pPr marL="0" lvl="0" indent="0" algn="ctr" rtl="0">
              <a:lnSpc>
                <a:spcPct val="100000"/>
              </a:lnSpc>
              <a:spcBef>
                <a:spcPts val="0"/>
              </a:spcBef>
              <a:spcAft>
                <a:spcPts val="0"/>
              </a:spcAft>
              <a:buSzPts val="2400"/>
              <a:buNone/>
            </a:pPr>
            <a:r>
              <a:rPr lang="en-US" dirty="0"/>
              <a:t>Trung Thành - </a:t>
            </a:r>
            <a:r>
              <a:rPr lang="en-US" dirty="0" err="1"/>
              <a:t>Đức</a:t>
            </a:r>
            <a:r>
              <a:rPr lang="en-US" dirty="0"/>
              <a:t> </a:t>
            </a:r>
            <a:r>
              <a:rPr lang="en-US" dirty="0" err="1"/>
              <a:t>Thiện</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29AC-2741-5EA0-ABDE-63175AEA71A4}"/>
              </a:ext>
            </a:extLst>
          </p:cNvPr>
          <p:cNvSpPr>
            <a:spLocks noGrp="1"/>
          </p:cNvSpPr>
          <p:nvPr>
            <p:ph type="title"/>
          </p:nvPr>
        </p:nvSpPr>
        <p:spPr/>
        <p:txBody>
          <a:bodyPr>
            <a:normAutofit fontScale="90000"/>
          </a:bodyPr>
          <a:lstStyle/>
          <a:p>
            <a:r>
              <a:rPr lang="en-US" dirty="0"/>
              <a:t>Sticky Round Robin</a:t>
            </a:r>
          </a:p>
        </p:txBody>
      </p:sp>
      <p:sp>
        <p:nvSpPr>
          <p:cNvPr id="3" name="Text Placeholder 2">
            <a:extLst>
              <a:ext uri="{FF2B5EF4-FFF2-40B4-BE49-F238E27FC236}">
                <a16:creationId xmlns:a16="http://schemas.microsoft.com/office/drawing/2014/main" id="{85F8E20A-940B-3586-522E-904E751DBE28}"/>
              </a:ext>
            </a:extLst>
          </p:cNvPr>
          <p:cNvSpPr>
            <a:spLocks noGrp="1"/>
          </p:cNvSpPr>
          <p:nvPr>
            <p:ph type="body" idx="1"/>
          </p:nvPr>
        </p:nvSpPr>
        <p:spPr>
          <a:xfrm>
            <a:off x="311700" y="1266325"/>
            <a:ext cx="4002723" cy="3302700"/>
          </a:xfrm>
        </p:spPr>
        <p:txBody>
          <a:bodyPr/>
          <a:lstStyle/>
          <a:p>
            <a:pPr algn="just"/>
            <a:r>
              <a:rPr lang="en-US" dirty="0">
                <a:solidFill>
                  <a:srgbClr val="000000"/>
                </a:solidFill>
                <a:latin typeface="Arial" panose="020B0604020202020204" pitchFamily="34" charset="0"/>
              </a:rPr>
              <a:t>P</a:t>
            </a:r>
            <a:r>
              <a:rPr lang="vi-VN" sz="1800" b="0" i="0" u="none" strike="noStrike" dirty="0">
                <a:solidFill>
                  <a:srgbClr val="000000"/>
                </a:solidFill>
                <a:effectLst/>
                <a:latin typeface="Arial" panose="020B0604020202020204" pitchFamily="34" charset="0"/>
              </a:rPr>
              <a:t>hương pháp mở rộng của round-robin</a:t>
            </a:r>
            <a:r>
              <a:rPr lang="en-US" sz="1800" b="0" i="0" u="none" strike="noStrike" dirty="0">
                <a:solidFill>
                  <a:srgbClr val="000000"/>
                </a:solidFill>
                <a:effectLst/>
                <a:latin typeface="Arial" panose="020B0604020202020204" pitchFamily="34" charset="0"/>
              </a:rPr>
              <a:t>. </a:t>
            </a:r>
            <a:r>
              <a:rPr lang="vi-VN" sz="1800" b="0" i="0" u="none" strike="noStrike" dirty="0">
                <a:solidFill>
                  <a:srgbClr val="000000"/>
                </a:solidFill>
                <a:effectLst/>
                <a:latin typeface="Arial" panose="020B0604020202020204" pitchFamily="34" charset="0"/>
              </a:rPr>
              <a:t>Cố gắng gửi những yêu cầu của cùng một người đến cùng một máy chủ</a:t>
            </a:r>
            <a:endParaRPr lang="en-US" sz="1800" b="0" i="0" u="none" strike="noStrike" dirty="0">
              <a:solidFill>
                <a:srgbClr val="000000"/>
              </a:solidFill>
              <a:effectLst/>
              <a:latin typeface="Arial" panose="020B0604020202020204" pitchFamily="34" charset="0"/>
            </a:endParaRPr>
          </a:p>
          <a:p>
            <a:pPr algn="just"/>
            <a:r>
              <a:rPr lang="vi-VN" sz="1800" b="0" i="0" u="none" strike="noStrike" dirty="0">
                <a:solidFill>
                  <a:srgbClr val="000000"/>
                </a:solidFill>
                <a:effectLst/>
                <a:latin typeface="Arial" panose="020B0604020202020204" pitchFamily="34" charset="0"/>
              </a:rPr>
              <a:t>Vấn đề: Request gửi đến</a:t>
            </a:r>
            <a:r>
              <a:rPr lang="en-US" sz="1800" b="0" i="0" u="none" strike="noStrike" dirty="0">
                <a:solidFill>
                  <a:srgbClr val="000000"/>
                </a:solidFill>
                <a:effectLst/>
                <a:latin typeface="Arial" panose="020B0604020202020204" pitchFamily="34" charset="0"/>
              </a:rPr>
              <a:t> server</a:t>
            </a:r>
            <a:r>
              <a:rPr lang="vi-VN" sz="1800" b="0" i="0" u="none" strike="noStrike" dirty="0">
                <a:solidFill>
                  <a:srgbClr val="000000"/>
                </a:solidFill>
                <a:effectLst/>
                <a:latin typeface="Arial" panose="020B0604020202020204" pitchFamily="34" charset="0"/>
              </a:rPr>
              <a:t> không đồng đều</a:t>
            </a:r>
            <a:endParaRPr lang="en-US" dirty="0"/>
          </a:p>
        </p:txBody>
      </p:sp>
      <p:pic>
        <p:nvPicPr>
          <p:cNvPr id="10" name="Picture 9">
            <a:extLst>
              <a:ext uri="{FF2B5EF4-FFF2-40B4-BE49-F238E27FC236}">
                <a16:creationId xmlns:a16="http://schemas.microsoft.com/office/drawing/2014/main" id="{25AE9E84-5BCA-0FA1-AA09-D57899874F88}"/>
              </a:ext>
            </a:extLst>
          </p:cNvPr>
          <p:cNvPicPr>
            <a:picLocks noChangeAspect="1"/>
          </p:cNvPicPr>
          <p:nvPr/>
        </p:nvPicPr>
        <p:blipFill>
          <a:blip r:embed="rId3"/>
          <a:stretch>
            <a:fillRect/>
          </a:stretch>
        </p:blipFill>
        <p:spPr>
          <a:xfrm>
            <a:off x="4314423" y="1363550"/>
            <a:ext cx="4711982" cy="2416400"/>
          </a:xfrm>
          <a:prstGeom prst="rect">
            <a:avLst/>
          </a:prstGeom>
        </p:spPr>
      </p:pic>
    </p:spTree>
    <p:extLst>
      <p:ext uri="{BB962C8B-B14F-4D97-AF65-F5344CB8AC3E}">
        <p14:creationId xmlns:p14="http://schemas.microsoft.com/office/powerpoint/2010/main" val="1708979346"/>
      </p:ext>
    </p:extLst>
  </p:cSld>
  <p:clrMapOvr>
    <a:masterClrMapping/>
  </p:clrMapOvr>
  <p:transition spd="med">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29AC-2741-5EA0-ABDE-63175AEA71A4}"/>
              </a:ext>
            </a:extLst>
          </p:cNvPr>
          <p:cNvSpPr>
            <a:spLocks noGrp="1"/>
          </p:cNvSpPr>
          <p:nvPr>
            <p:ph type="title"/>
          </p:nvPr>
        </p:nvSpPr>
        <p:spPr/>
        <p:txBody>
          <a:bodyPr>
            <a:normAutofit fontScale="90000"/>
          </a:bodyPr>
          <a:lstStyle/>
          <a:p>
            <a:r>
              <a:rPr lang="en-US" dirty="0"/>
              <a:t>Weighted Round Robin</a:t>
            </a:r>
          </a:p>
        </p:txBody>
      </p:sp>
      <p:sp>
        <p:nvSpPr>
          <p:cNvPr id="3" name="Text Placeholder 2">
            <a:extLst>
              <a:ext uri="{FF2B5EF4-FFF2-40B4-BE49-F238E27FC236}">
                <a16:creationId xmlns:a16="http://schemas.microsoft.com/office/drawing/2014/main" id="{85F8E20A-940B-3586-522E-904E751DBE28}"/>
              </a:ext>
            </a:extLst>
          </p:cNvPr>
          <p:cNvSpPr>
            <a:spLocks noGrp="1"/>
          </p:cNvSpPr>
          <p:nvPr>
            <p:ph type="body" idx="1"/>
          </p:nvPr>
        </p:nvSpPr>
        <p:spPr>
          <a:xfrm>
            <a:off x="311700" y="1266325"/>
            <a:ext cx="4002723" cy="3302700"/>
          </a:xfrm>
        </p:spPr>
        <p:txBody>
          <a:bodyPr/>
          <a:lstStyle/>
          <a:p>
            <a:pPr algn="just"/>
            <a:r>
              <a:rPr lang="en-US" dirty="0">
                <a:solidFill>
                  <a:srgbClr val="000000"/>
                </a:solidFill>
                <a:latin typeface="Arial" panose="020B0604020202020204" pitchFamily="34" charset="0"/>
              </a:rPr>
              <a:t>G</a:t>
            </a:r>
            <a:r>
              <a:rPr lang="vi-VN" sz="1800" b="0" i="0" u="none" strike="noStrike" dirty="0">
                <a:solidFill>
                  <a:srgbClr val="000000"/>
                </a:solidFill>
                <a:effectLst/>
                <a:latin typeface="Arial" panose="020B0604020202020204" pitchFamily="34" charset="0"/>
              </a:rPr>
              <a:t>án các trọng số khác nhau cho mỗi máy chủ dựa trên ưu tiên hoặc khả năng của chúng. Các máy chủ có trọng số cao hơn sẽ nhận nhiều lưu lượng ứng dụng đến hơn</a:t>
            </a:r>
            <a:endParaRPr lang="en-US" sz="1800" b="0" i="0" u="none" strike="noStrike" dirty="0">
              <a:solidFill>
                <a:srgbClr val="000000"/>
              </a:solidFill>
              <a:effectLst/>
              <a:latin typeface="Arial" panose="020B0604020202020204" pitchFamily="34" charset="0"/>
            </a:endParaRPr>
          </a:p>
          <a:p>
            <a:pPr algn="just"/>
            <a:r>
              <a:rPr lang="vi-VN" sz="1800" b="0" i="0" u="none" strike="noStrike" dirty="0">
                <a:solidFill>
                  <a:srgbClr val="000000"/>
                </a:solidFill>
                <a:effectLst/>
                <a:latin typeface="Arial" panose="020B0604020202020204" pitchFamily="34" charset="0"/>
              </a:rPr>
              <a:t>Vấn đề: cấu hình thủ công từ đầu, ít thích ứng với thay đổi theo thời gian thực</a:t>
            </a:r>
            <a:endParaRPr lang="en-US" dirty="0"/>
          </a:p>
        </p:txBody>
      </p:sp>
      <p:pic>
        <p:nvPicPr>
          <p:cNvPr id="5" name="Picture 4">
            <a:extLst>
              <a:ext uri="{FF2B5EF4-FFF2-40B4-BE49-F238E27FC236}">
                <a16:creationId xmlns:a16="http://schemas.microsoft.com/office/drawing/2014/main" id="{6891BDB0-B17F-8D06-6ED5-C649062754C2}"/>
              </a:ext>
            </a:extLst>
          </p:cNvPr>
          <p:cNvPicPr>
            <a:picLocks noChangeAspect="1"/>
          </p:cNvPicPr>
          <p:nvPr/>
        </p:nvPicPr>
        <p:blipFill>
          <a:blip r:embed="rId3"/>
          <a:stretch>
            <a:fillRect/>
          </a:stretch>
        </p:blipFill>
        <p:spPr>
          <a:xfrm>
            <a:off x="4428955" y="1390918"/>
            <a:ext cx="4626272" cy="2361664"/>
          </a:xfrm>
          <a:prstGeom prst="rect">
            <a:avLst/>
          </a:prstGeom>
        </p:spPr>
      </p:pic>
    </p:spTree>
    <p:extLst>
      <p:ext uri="{BB962C8B-B14F-4D97-AF65-F5344CB8AC3E}">
        <p14:creationId xmlns:p14="http://schemas.microsoft.com/office/powerpoint/2010/main" val="3766512150"/>
      </p:ext>
    </p:extLst>
  </p:cSld>
  <p:clrMapOvr>
    <a:masterClrMapping/>
  </p:clrMapOvr>
  <p:transition spd="med">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29AC-2741-5EA0-ABDE-63175AEA71A4}"/>
              </a:ext>
            </a:extLst>
          </p:cNvPr>
          <p:cNvSpPr>
            <a:spLocks noGrp="1"/>
          </p:cNvSpPr>
          <p:nvPr>
            <p:ph type="title"/>
          </p:nvPr>
        </p:nvSpPr>
        <p:spPr/>
        <p:txBody>
          <a:bodyPr>
            <a:normAutofit fontScale="90000"/>
          </a:bodyPr>
          <a:lstStyle/>
          <a:p>
            <a:r>
              <a:rPr lang="en-US" dirty="0"/>
              <a:t>IP/URL Hash</a:t>
            </a:r>
          </a:p>
        </p:txBody>
      </p:sp>
      <p:sp>
        <p:nvSpPr>
          <p:cNvPr id="3" name="Text Placeholder 2">
            <a:extLst>
              <a:ext uri="{FF2B5EF4-FFF2-40B4-BE49-F238E27FC236}">
                <a16:creationId xmlns:a16="http://schemas.microsoft.com/office/drawing/2014/main" id="{85F8E20A-940B-3586-522E-904E751DBE28}"/>
              </a:ext>
            </a:extLst>
          </p:cNvPr>
          <p:cNvSpPr>
            <a:spLocks noGrp="1"/>
          </p:cNvSpPr>
          <p:nvPr>
            <p:ph type="body" idx="1"/>
          </p:nvPr>
        </p:nvSpPr>
        <p:spPr>
          <a:xfrm>
            <a:off x="311700" y="1266325"/>
            <a:ext cx="4002723" cy="3302700"/>
          </a:xfrm>
        </p:spPr>
        <p:txBody>
          <a:bodyPr/>
          <a:lstStyle/>
          <a:p>
            <a:pPr algn="just"/>
            <a:r>
              <a:rPr lang="en-US" dirty="0">
                <a:solidFill>
                  <a:srgbClr val="000000"/>
                </a:solidFill>
                <a:latin typeface="Arial" panose="020B0604020202020204" pitchFamily="34" charset="0"/>
              </a:rPr>
              <a:t>C</a:t>
            </a:r>
            <a:r>
              <a:rPr lang="vi-VN" dirty="0">
                <a:solidFill>
                  <a:srgbClr val="000000"/>
                </a:solidFill>
                <a:latin typeface="Arial" panose="020B0604020202020204" pitchFamily="34" charset="0"/>
              </a:rPr>
              <a:t>huyển đổi địa chỉ IP</a:t>
            </a:r>
            <a:r>
              <a:rPr lang="en-US" dirty="0">
                <a:solidFill>
                  <a:srgbClr val="000000"/>
                </a:solidFill>
                <a:latin typeface="Arial" panose="020B0604020202020204" pitchFamily="34" charset="0"/>
              </a:rPr>
              <a:t>/URL</a:t>
            </a:r>
            <a:r>
              <a:rPr lang="vi-VN" dirty="0">
                <a:solidFill>
                  <a:srgbClr val="000000"/>
                </a:solidFill>
                <a:latin typeface="Arial" panose="020B0604020202020204" pitchFamily="34" charset="0"/>
              </a:rPr>
              <a:t> của thành một số, số này sau đó được ánh xạ tới các máy chủ riêng lẻ.</a:t>
            </a:r>
          </a:p>
          <a:p>
            <a:pPr algn="just"/>
            <a:r>
              <a:rPr lang="vi-VN" sz="1800" b="0" i="0" u="none" strike="noStrike" dirty="0">
                <a:solidFill>
                  <a:srgbClr val="000000"/>
                </a:solidFill>
                <a:effectLst/>
                <a:latin typeface="Arial" panose="020B0604020202020204" pitchFamily="34" charset="0"/>
              </a:rPr>
              <a:t>Vấn đề: chọn hàm băm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phù</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hợp</a:t>
            </a:r>
            <a:r>
              <a:rPr lang="vi-VN" sz="1800" b="0" i="0" u="none" strike="noStrike" dirty="0">
                <a:solidFill>
                  <a:srgbClr val="000000"/>
                </a:solidFill>
                <a:effectLst/>
                <a:latin typeface="Arial" panose="020B0604020202020204" pitchFamily="34" charset="0"/>
              </a:rPr>
              <a:t> (hash function) là một thách thức</a:t>
            </a:r>
            <a:r>
              <a:rPr lang="en-US" sz="1800" b="0" i="0" u="none" strike="noStrike" dirty="0">
                <a:solidFill>
                  <a:srgbClr val="000000"/>
                </a:solidFill>
                <a:effectLst/>
                <a:latin typeface="Arial" panose="020B0604020202020204" pitchFamily="34" charset="0"/>
              </a:rPr>
              <a:t> </a:t>
            </a:r>
            <a:r>
              <a:rPr lang="vi-VN" sz="1800" b="0" i="0" u="none" strike="noStrike" dirty="0">
                <a:solidFill>
                  <a:srgbClr val="000000"/>
                </a:solidFill>
                <a:effectLst/>
                <a:latin typeface="Arial" panose="020B0604020202020204" pitchFamily="34" charset="0"/>
              </a:rPr>
              <a:t>(khó chọn)</a:t>
            </a:r>
            <a:endParaRPr lang="en-US" dirty="0"/>
          </a:p>
        </p:txBody>
      </p:sp>
      <p:pic>
        <p:nvPicPr>
          <p:cNvPr id="6" name="Picture 5">
            <a:extLst>
              <a:ext uri="{FF2B5EF4-FFF2-40B4-BE49-F238E27FC236}">
                <a16:creationId xmlns:a16="http://schemas.microsoft.com/office/drawing/2014/main" id="{F9D61F40-1004-7F77-EFD8-B2E59DE0D7C3}"/>
              </a:ext>
            </a:extLst>
          </p:cNvPr>
          <p:cNvPicPr>
            <a:picLocks noChangeAspect="1"/>
          </p:cNvPicPr>
          <p:nvPr/>
        </p:nvPicPr>
        <p:blipFill>
          <a:blip r:embed="rId3"/>
          <a:stretch>
            <a:fillRect/>
          </a:stretch>
        </p:blipFill>
        <p:spPr>
          <a:xfrm>
            <a:off x="4314423" y="1752922"/>
            <a:ext cx="4594003" cy="2329506"/>
          </a:xfrm>
          <a:prstGeom prst="rect">
            <a:avLst/>
          </a:prstGeom>
        </p:spPr>
      </p:pic>
    </p:spTree>
    <p:extLst>
      <p:ext uri="{BB962C8B-B14F-4D97-AF65-F5344CB8AC3E}">
        <p14:creationId xmlns:p14="http://schemas.microsoft.com/office/powerpoint/2010/main" val="3836351160"/>
      </p:ext>
    </p:extLst>
  </p:cSld>
  <p:clrMapOvr>
    <a:masterClrMapping/>
  </p:clrMapOvr>
  <p:transition spd="med">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29AC-2741-5EA0-ABDE-63175AEA71A4}"/>
              </a:ext>
            </a:extLst>
          </p:cNvPr>
          <p:cNvSpPr>
            <a:spLocks noGrp="1"/>
          </p:cNvSpPr>
          <p:nvPr>
            <p:ph type="title"/>
          </p:nvPr>
        </p:nvSpPr>
        <p:spPr/>
        <p:txBody>
          <a:bodyPr>
            <a:normAutofit fontScale="90000"/>
          </a:bodyPr>
          <a:lstStyle/>
          <a:p>
            <a:r>
              <a:rPr lang="en-US" dirty="0"/>
              <a:t>Least Connections</a:t>
            </a:r>
          </a:p>
        </p:txBody>
      </p:sp>
      <p:sp>
        <p:nvSpPr>
          <p:cNvPr id="3" name="Text Placeholder 2">
            <a:extLst>
              <a:ext uri="{FF2B5EF4-FFF2-40B4-BE49-F238E27FC236}">
                <a16:creationId xmlns:a16="http://schemas.microsoft.com/office/drawing/2014/main" id="{85F8E20A-940B-3586-522E-904E751DBE28}"/>
              </a:ext>
            </a:extLst>
          </p:cNvPr>
          <p:cNvSpPr>
            <a:spLocks noGrp="1"/>
          </p:cNvSpPr>
          <p:nvPr>
            <p:ph type="body" idx="1"/>
          </p:nvPr>
        </p:nvSpPr>
        <p:spPr>
          <a:xfrm>
            <a:off x="311700" y="1266325"/>
            <a:ext cx="4002723" cy="3302700"/>
          </a:xfrm>
        </p:spPr>
        <p:txBody>
          <a:bodyPr>
            <a:normAutofit/>
          </a:bodyPr>
          <a:lstStyle/>
          <a:p>
            <a:pPr algn="just"/>
            <a:r>
              <a:rPr lang="en-US" dirty="0">
                <a:solidFill>
                  <a:srgbClr val="000000"/>
                </a:solidFill>
                <a:latin typeface="Arial" panose="020B0604020202020204" pitchFamily="34" charset="0"/>
              </a:rPr>
              <a:t>L</a:t>
            </a:r>
            <a:r>
              <a:rPr lang="vi-VN" dirty="0">
                <a:solidFill>
                  <a:srgbClr val="000000"/>
                </a:solidFill>
                <a:latin typeface="Arial" panose="020B0604020202020204" pitchFamily="34" charset="0"/>
              </a:rPr>
              <a:t>oad balancer kiểm tra các máy chủ có ít kết nối hoạt động nhất và gửi lưu lượng tới các máy chủ đó.</a:t>
            </a:r>
            <a:endParaRPr lang="en-US" dirty="0">
              <a:solidFill>
                <a:srgbClr val="000000"/>
              </a:solidFill>
              <a:latin typeface="Arial" panose="020B0604020202020204" pitchFamily="34" charset="0"/>
            </a:endParaRPr>
          </a:p>
          <a:p>
            <a:pPr algn="just"/>
            <a:r>
              <a:rPr lang="vi-VN" sz="1800" b="0" i="0" u="none" strike="noStrike" dirty="0">
                <a:solidFill>
                  <a:srgbClr val="000000"/>
                </a:solidFill>
                <a:effectLst/>
                <a:latin typeface="Arial" panose="020B0604020202020204" pitchFamily="34" charset="0"/>
              </a:rPr>
              <a:t>Vấn đề: request có thể tập trung vào một số máy chủ nhất định n</a:t>
            </a:r>
            <a:r>
              <a:rPr lang="en-US" sz="1800" b="0" i="0" u="none" strike="noStrike" dirty="0" err="1">
                <a:solidFill>
                  <a:srgbClr val="000000"/>
                </a:solidFill>
                <a:effectLst/>
                <a:latin typeface="Arial" panose="020B0604020202020204" pitchFamily="34" charset="0"/>
              </a:rPr>
              <a:t>ê</a:t>
            </a:r>
            <a:r>
              <a:rPr lang="en-US" dirty="0" err="1">
                <a:solidFill>
                  <a:srgbClr val="000000"/>
                </a:solidFill>
                <a:latin typeface="Arial" panose="020B0604020202020204" pitchFamily="34" charset="0"/>
              </a:rPr>
              <a:t>n</a:t>
            </a:r>
            <a:r>
              <a:rPr lang="vi-VN" sz="1800" b="0" i="0" u="none" strike="noStrike" dirty="0">
                <a:solidFill>
                  <a:srgbClr val="000000"/>
                </a:solidFill>
                <a:effectLst/>
                <a:latin typeface="Arial" panose="020B0604020202020204" pitchFamily="34" charset="0"/>
              </a:rPr>
              <a:t> giới hạn số lượng kết nối không đồng đều</a:t>
            </a:r>
          </a:p>
        </p:txBody>
      </p:sp>
      <p:pic>
        <p:nvPicPr>
          <p:cNvPr id="5" name="Picture 4">
            <a:extLst>
              <a:ext uri="{FF2B5EF4-FFF2-40B4-BE49-F238E27FC236}">
                <a16:creationId xmlns:a16="http://schemas.microsoft.com/office/drawing/2014/main" id="{40D9D4FD-DE13-0596-35F3-A199155F61A2}"/>
              </a:ext>
            </a:extLst>
          </p:cNvPr>
          <p:cNvPicPr>
            <a:picLocks noChangeAspect="1"/>
          </p:cNvPicPr>
          <p:nvPr/>
        </p:nvPicPr>
        <p:blipFill>
          <a:blip r:embed="rId3"/>
          <a:stretch>
            <a:fillRect/>
          </a:stretch>
        </p:blipFill>
        <p:spPr>
          <a:xfrm>
            <a:off x="4506921" y="1397471"/>
            <a:ext cx="4568428" cy="2348558"/>
          </a:xfrm>
          <a:prstGeom prst="rect">
            <a:avLst/>
          </a:prstGeom>
        </p:spPr>
      </p:pic>
    </p:spTree>
    <p:extLst>
      <p:ext uri="{BB962C8B-B14F-4D97-AF65-F5344CB8AC3E}">
        <p14:creationId xmlns:p14="http://schemas.microsoft.com/office/powerpoint/2010/main" val="61633317"/>
      </p:ext>
    </p:extLst>
  </p:cSld>
  <p:clrMapOvr>
    <a:masterClrMapping/>
  </p:clrMapOvr>
  <p:transition spd="med">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29AC-2741-5EA0-ABDE-63175AEA71A4}"/>
              </a:ext>
            </a:extLst>
          </p:cNvPr>
          <p:cNvSpPr>
            <a:spLocks noGrp="1"/>
          </p:cNvSpPr>
          <p:nvPr>
            <p:ph type="title"/>
          </p:nvPr>
        </p:nvSpPr>
        <p:spPr/>
        <p:txBody>
          <a:bodyPr>
            <a:normAutofit fontScale="90000"/>
          </a:bodyPr>
          <a:lstStyle/>
          <a:p>
            <a:r>
              <a:rPr lang="en-US" dirty="0"/>
              <a:t>Least Response time</a:t>
            </a:r>
          </a:p>
        </p:txBody>
      </p:sp>
      <p:sp>
        <p:nvSpPr>
          <p:cNvPr id="3" name="Text Placeholder 2">
            <a:extLst>
              <a:ext uri="{FF2B5EF4-FFF2-40B4-BE49-F238E27FC236}">
                <a16:creationId xmlns:a16="http://schemas.microsoft.com/office/drawing/2014/main" id="{85F8E20A-940B-3586-522E-904E751DBE28}"/>
              </a:ext>
            </a:extLst>
          </p:cNvPr>
          <p:cNvSpPr>
            <a:spLocks noGrp="1"/>
          </p:cNvSpPr>
          <p:nvPr>
            <p:ph type="body" idx="1"/>
          </p:nvPr>
        </p:nvSpPr>
        <p:spPr>
          <a:xfrm>
            <a:off x="311700" y="1266325"/>
            <a:ext cx="4002723" cy="3302700"/>
          </a:xfrm>
        </p:spPr>
        <p:txBody>
          <a:bodyPr>
            <a:normAutofit/>
          </a:bodyPr>
          <a:lstStyle/>
          <a:p>
            <a:pPr algn="just"/>
            <a:r>
              <a:rPr lang="en-US" dirty="0" err="1">
                <a:solidFill>
                  <a:srgbClr val="000000"/>
                </a:solidFill>
                <a:latin typeface="Arial" panose="020B0604020202020204" pitchFamily="34" charset="0"/>
              </a:rPr>
              <a:t>Kết</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hợp</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thời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gian</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phản</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hồi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của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máy</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chủ</a:t>
            </a:r>
            <a:r>
              <a:rPr lang="en-US" dirty="0">
                <a:solidFill>
                  <a:srgbClr val="000000"/>
                </a:solidFill>
                <a:latin typeface="Arial" panose="020B0604020202020204" pitchFamily="34" charset="0"/>
              </a:rPr>
              <a:t> và </a:t>
            </a:r>
            <a:r>
              <a:rPr lang="en-US" dirty="0" err="1">
                <a:solidFill>
                  <a:srgbClr val="000000"/>
                </a:solidFill>
                <a:latin typeface="Arial" panose="020B0604020202020204" pitchFamily="34" charset="0"/>
              </a:rPr>
              <a:t>các</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kết</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nối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hoạt</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động</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để</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xác</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định</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máy</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chủ</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tốt</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nhất</a:t>
            </a:r>
            <a:endParaRPr lang="en-US" dirty="0">
              <a:solidFill>
                <a:srgbClr val="000000"/>
              </a:solidFill>
              <a:latin typeface="Arial" panose="020B0604020202020204" pitchFamily="34" charset="0"/>
            </a:endParaRPr>
          </a:p>
          <a:p>
            <a:pPr algn="just"/>
            <a:r>
              <a:rPr lang="vi-VN" sz="1800" b="0" i="0" u="none" strike="noStrike" dirty="0">
                <a:solidFill>
                  <a:srgbClr val="000000"/>
                </a:solidFill>
                <a:effectLst/>
                <a:latin typeface="Arial" panose="020B0604020202020204" pitchFamily="34" charset="0"/>
              </a:rPr>
              <a:t>Vấn đề: phải giám sát liên tục, gây tốn chi phí và gây ra sự phức tạp và thuật toán này không giám sát số lượng request mà một máy chủ đã có</a:t>
            </a:r>
          </a:p>
        </p:txBody>
      </p:sp>
      <p:pic>
        <p:nvPicPr>
          <p:cNvPr id="6" name="Picture 5">
            <a:extLst>
              <a:ext uri="{FF2B5EF4-FFF2-40B4-BE49-F238E27FC236}">
                <a16:creationId xmlns:a16="http://schemas.microsoft.com/office/drawing/2014/main" id="{6AF32884-E0B6-4D4A-2A79-9A1D3DE4F0A8}"/>
              </a:ext>
            </a:extLst>
          </p:cNvPr>
          <p:cNvPicPr>
            <a:picLocks noChangeAspect="1"/>
          </p:cNvPicPr>
          <p:nvPr/>
        </p:nvPicPr>
        <p:blipFill>
          <a:blip r:embed="rId3"/>
          <a:stretch>
            <a:fillRect/>
          </a:stretch>
        </p:blipFill>
        <p:spPr>
          <a:xfrm>
            <a:off x="4487601" y="1397471"/>
            <a:ext cx="4568428" cy="2348558"/>
          </a:xfrm>
          <a:prstGeom prst="rect">
            <a:avLst/>
          </a:prstGeom>
        </p:spPr>
      </p:pic>
    </p:spTree>
    <p:extLst>
      <p:ext uri="{BB962C8B-B14F-4D97-AF65-F5344CB8AC3E}">
        <p14:creationId xmlns:p14="http://schemas.microsoft.com/office/powerpoint/2010/main" val="1536930440"/>
      </p:ext>
    </p:extLst>
  </p:cSld>
  <p:clrMapOvr>
    <a:masterClrMapping/>
  </p:clrMapOvr>
  <p:transition spd="med">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29AC-2741-5EA0-ABDE-63175AEA71A4}"/>
              </a:ext>
            </a:extLst>
          </p:cNvPr>
          <p:cNvSpPr>
            <a:spLocks noGrp="1"/>
          </p:cNvSpPr>
          <p:nvPr>
            <p:ph type="title"/>
          </p:nvPr>
        </p:nvSpPr>
        <p:spPr/>
        <p:txBody>
          <a:bodyPr>
            <a:normAutofit fontScale="90000"/>
          </a:bodyPr>
          <a:lstStyle/>
          <a:p>
            <a:r>
              <a:rPr lang="en-US" dirty="0"/>
              <a:t>Resource-based</a:t>
            </a:r>
          </a:p>
        </p:txBody>
      </p:sp>
      <p:sp>
        <p:nvSpPr>
          <p:cNvPr id="3" name="Text Placeholder 2">
            <a:extLst>
              <a:ext uri="{FF2B5EF4-FFF2-40B4-BE49-F238E27FC236}">
                <a16:creationId xmlns:a16="http://schemas.microsoft.com/office/drawing/2014/main" id="{85F8E20A-940B-3586-522E-904E751DBE28}"/>
              </a:ext>
            </a:extLst>
          </p:cNvPr>
          <p:cNvSpPr>
            <a:spLocks noGrp="1"/>
          </p:cNvSpPr>
          <p:nvPr>
            <p:ph type="body" idx="1"/>
          </p:nvPr>
        </p:nvSpPr>
        <p:spPr>
          <a:xfrm>
            <a:off x="311700" y="1266325"/>
            <a:ext cx="8520600" cy="3302700"/>
          </a:xfrm>
        </p:spPr>
        <p:txBody>
          <a:bodyPr>
            <a:normAutofit/>
          </a:bodyPr>
          <a:lstStyle/>
          <a:p>
            <a:pPr algn="just"/>
            <a:r>
              <a:rPr lang="en-US" dirty="0">
                <a:solidFill>
                  <a:srgbClr val="000000"/>
                </a:solidFill>
                <a:latin typeface="Arial" panose="020B0604020202020204" pitchFamily="34" charset="0"/>
              </a:rPr>
              <a:t>L</a:t>
            </a:r>
            <a:r>
              <a:rPr lang="vi-VN" sz="1800" b="0" i="0" u="none" strike="noStrike" dirty="0">
                <a:solidFill>
                  <a:srgbClr val="000000"/>
                </a:solidFill>
                <a:effectLst/>
                <a:latin typeface="Arial" panose="020B0604020202020204" pitchFamily="34" charset="0"/>
              </a:rPr>
              <a:t>oad balancer phân phối lưu lượng bằng cách phân tích tải hiện tại của máy chủ. Phần mềm chuyên dụng gọi là agent chạy trên mỗi máy chủ và tính toán mức sử dụng tài nguyên máy chủ</a:t>
            </a:r>
            <a:r>
              <a:rPr lang="en-US" sz="1800" b="0" i="0" u="none" strike="noStrike" dirty="0">
                <a:solidFill>
                  <a:srgbClr val="000000"/>
                </a:solidFill>
                <a:effectLst/>
                <a:latin typeface="Arial" panose="020B0604020202020204" pitchFamily="34" charset="0"/>
              </a:rPr>
              <a:t>. </a:t>
            </a:r>
            <a:r>
              <a:rPr lang="en-US" dirty="0">
                <a:solidFill>
                  <a:srgbClr val="000000"/>
                </a:solidFill>
                <a:latin typeface="Arial" panose="020B0604020202020204" pitchFamily="34" charset="0"/>
              </a:rPr>
              <a:t>L</a:t>
            </a:r>
            <a:r>
              <a:rPr lang="vi-VN" sz="1800" b="0" i="0" u="none" strike="noStrike" dirty="0">
                <a:solidFill>
                  <a:srgbClr val="000000"/>
                </a:solidFill>
                <a:effectLst/>
                <a:latin typeface="Arial" panose="020B0604020202020204" pitchFamily="34" charset="0"/>
              </a:rPr>
              <a:t>oad balancer kiểm tra agent để xem liệu có đủ tài nguyên trống trước khi phân phối lưu lượng đến máy chủ đó hay không.</a:t>
            </a:r>
          </a:p>
        </p:txBody>
      </p:sp>
    </p:spTree>
    <p:extLst>
      <p:ext uri="{BB962C8B-B14F-4D97-AF65-F5344CB8AC3E}">
        <p14:creationId xmlns:p14="http://schemas.microsoft.com/office/powerpoint/2010/main" val="2085652699"/>
      </p:ext>
    </p:extLst>
  </p:cSld>
  <p:clrMapOvr>
    <a:masterClrMapping/>
  </p:clrMapOvr>
  <p:transition spd="med">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8"/>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US"/>
              <a:t>Elastic Load Balancer</a:t>
            </a:r>
            <a:endParaRPr/>
          </a:p>
        </p:txBody>
      </p:sp>
      <p:pic>
        <p:nvPicPr>
          <p:cNvPr id="109" name="Google Shape;109;p8" descr="AWS Load Balancer"/>
          <p:cNvPicPr preferRelativeResize="0"/>
          <p:nvPr/>
        </p:nvPicPr>
        <p:blipFill rotWithShape="1">
          <a:blip r:embed="rId3">
            <a:alphaModFix/>
          </a:blip>
          <a:srcRect/>
          <a:stretch/>
        </p:blipFill>
        <p:spPr>
          <a:xfrm>
            <a:off x="311700" y="214237"/>
            <a:ext cx="2143125" cy="2143125"/>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endCondLst>
                                    <p:cond evt="onNext" delay="0">
                                      <p:tgtEl>
                                        <p:sldTgt/>
                                      </p:tgtEl>
                                    </p:cond>
                                  </p:endCondLst>
                                  <p:childTnLst>
                                    <p:set>
                                      <p:cBhvr>
                                        <p:cTn id="6" dur="1" fill="hold">
                                          <p:stCondLst>
                                            <p:cond delay="0"/>
                                          </p:stCondLst>
                                        </p:cTn>
                                        <p:tgtEl>
                                          <p:spTgt spid="109"/>
                                        </p:tgtEl>
                                        <p:attrNameLst>
                                          <p:attrName>style.visibility</p:attrName>
                                        </p:attrNameLst>
                                      </p:cBhvr>
                                      <p:to>
                                        <p:strVal val="visible"/>
                                      </p:to>
                                    </p:set>
                                    <p:animEffect transition="in" filter="wipe(left)">
                                      <p:cBhvr>
                                        <p:cTn id="7"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9"/>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Định nghĩa</a:t>
            </a:r>
            <a:endParaRPr/>
          </a:p>
        </p:txBody>
      </p:sp>
      <p:sp>
        <p:nvSpPr>
          <p:cNvPr id="115" name="Google Shape;115;p9"/>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a:t>Dịch vụ được cung cấp bởi AWS giúp phân phối lưu lượng truy cập đến nhiều máy chủ hoặc tài nguyên trong một hoặc nhiều AZ</a:t>
            </a:r>
            <a:endParaRPr/>
          </a:p>
        </p:txBody>
      </p:sp>
      <p:pic>
        <p:nvPicPr>
          <p:cNvPr id="116" name="Google Shape;116;p9"/>
          <p:cNvPicPr preferRelativeResize="0"/>
          <p:nvPr/>
        </p:nvPicPr>
        <p:blipFill rotWithShape="1">
          <a:blip r:embed="rId3">
            <a:alphaModFix/>
          </a:blip>
          <a:srcRect t="6606" b="10044"/>
          <a:stretch/>
        </p:blipFill>
        <p:spPr>
          <a:xfrm>
            <a:off x="0" y="2231136"/>
            <a:ext cx="9144000" cy="2718816"/>
          </a:xfrm>
          <a:prstGeom prst="rect">
            <a:avLst/>
          </a:prstGeom>
          <a:noFill/>
          <a:ln>
            <a:noFill/>
          </a:ln>
        </p:spPr>
      </p:pic>
    </p:spTree>
  </p:cSld>
  <p:clrMapOvr>
    <a:masterClrMapping/>
  </p:clrMapOvr>
  <p:transition spd="med">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Thuật ngữ thường gặp</a:t>
            </a:r>
            <a:endParaRPr/>
          </a:p>
        </p:txBody>
      </p:sp>
      <p:sp>
        <p:nvSpPr>
          <p:cNvPr id="122" name="Google Shape;122;p10"/>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a:t>Target Group: Một nhóm các node mà ELB có thể định tuyến lưu lượng đến.</a:t>
            </a:r>
            <a:endParaRPr/>
          </a:p>
          <a:p>
            <a:pPr marL="457200" lvl="0" indent="-342900" algn="l" rtl="0">
              <a:lnSpc>
                <a:spcPct val="115000"/>
              </a:lnSpc>
              <a:spcBef>
                <a:spcPts val="0"/>
              </a:spcBef>
              <a:spcAft>
                <a:spcPts val="0"/>
              </a:spcAft>
              <a:buSzPts val="1800"/>
              <a:buChar char="●"/>
            </a:pPr>
            <a:r>
              <a:rPr lang="en-US"/>
              <a:t>Health Check: quy trình ELB xác định trạng thái các tài nguyên trong target group</a:t>
            </a:r>
            <a:endParaRPr/>
          </a:p>
          <a:p>
            <a:pPr marL="457200" lvl="0" indent="-342900" algn="l" rtl="0">
              <a:lnSpc>
                <a:spcPct val="115000"/>
              </a:lnSpc>
              <a:spcBef>
                <a:spcPts val="0"/>
              </a:spcBef>
              <a:spcAft>
                <a:spcPts val="0"/>
              </a:spcAft>
              <a:buSzPts val="1800"/>
              <a:buChar char="●"/>
            </a:pPr>
            <a:r>
              <a:rPr lang="en-US"/>
              <a:t>Load Balancer Algorithm</a:t>
            </a:r>
            <a:endParaRPr/>
          </a:p>
          <a:p>
            <a:pPr marL="457200" lvl="0" indent="-342900" algn="l" rtl="0">
              <a:lnSpc>
                <a:spcPct val="115000"/>
              </a:lnSpc>
              <a:spcBef>
                <a:spcPts val="0"/>
              </a:spcBef>
              <a:spcAft>
                <a:spcPts val="0"/>
              </a:spcAft>
              <a:buSzPts val="1800"/>
              <a:buChar char="●"/>
            </a:pPr>
            <a:r>
              <a:rPr lang="en-US"/>
              <a:t>Connection Draining: tính năng cho phép ELB hoàn thành yêu cầu trước khi xóa tài nguyên trong target group</a:t>
            </a:r>
            <a:endParaRPr/>
          </a:p>
        </p:txBody>
      </p:sp>
    </p:spTree>
  </p:cSld>
  <p:clrMapOvr>
    <a:masterClrMapping/>
  </p:clrMapOvr>
  <p:transition spd="med">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Thuật ngữ thường gặp</a:t>
            </a:r>
            <a:endParaRPr/>
          </a:p>
        </p:txBody>
      </p:sp>
      <p:sp>
        <p:nvSpPr>
          <p:cNvPr id="128" name="Google Shape;128;p1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a:t>Cross-Zone Load Balancing: tính năng cho phép ELB phân phối lưu lượng trên nhiều AZ</a:t>
            </a:r>
            <a:endParaRPr/>
          </a:p>
          <a:p>
            <a:pPr marL="457200" lvl="0" indent="-342900" algn="l" rtl="0">
              <a:lnSpc>
                <a:spcPct val="115000"/>
              </a:lnSpc>
              <a:spcBef>
                <a:spcPts val="0"/>
              </a:spcBef>
              <a:spcAft>
                <a:spcPts val="0"/>
              </a:spcAft>
              <a:buSzPts val="1800"/>
              <a:buChar char="●"/>
            </a:pPr>
            <a:r>
              <a:rPr lang="en-US"/>
              <a:t>Listeners: quy trình ELB lắng nghe lưu lượng truy cập trên một cổng hoặc giao thức cụ thể</a:t>
            </a:r>
            <a:endParaRPr/>
          </a:p>
          <a:p>
            <a:pPr marL="457200" lvl="0" indent="-342900" algn="l" rtl="0">
              <a:lnSpc>
                <a:spcPct val="115000"/>
              </a:lnSpc>
              <a:spcBef>
                <a:spcPts val="0"/>
              </a:spcBef>
              <a:spcAft>
                <a:spcPts val="0"/>
              </a:spcAft>
              <a:buSzPts val="1800"/>
              <a:buChar char="●"/>
            </a:pPr>
            <a:r>
              <a:rPr lang="en-US"/>
              <a:t>Rules: quy tắc xác định cách ELB định tuyến lưu lượng đến target group trên điều kiện cụ thể (URL, host-based , header, query string, …)</a:t>
            </a:r>
            <a:endParaRPr/>
          </a:p>
        </p:txBody>
      </p:sp>
    </p:spTree>
  </p:cSld>
  <p:clrMapOvr>
    <a:masterClrMapping/>
  </p:clrMapOvr>
  <p:transition spd="med">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2"/>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err="1"/>
              <a:t>Nội</a:t>
            </a:r>
            <a:r>
              <a:rPr lang="en-US" dirty="0"/>
              <a:t> dung</a:t>
            </a:r>
            <a:endParaRPr dirty="0"/>
          </a:p>
        </p:txBody>
      </p:sp>
      <p:sp>
        <p:nvSpPr>
          <p:cNvPr id="73" name="Google Shape;73;p2"/>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a:t>Load Balancing</a:t>
            </a:r>
            <a:endParaRPr dirty="0"/>
          </a:p>
          <a:p>
            <a:pPr marL="457200" lvl="0" indent="-342900" algn="l" rtl="0">
              <a:lnSpc>
                <a:spcPct val="115000"/>
              </a:lnSpc>
              <a:spcBef>
                <a:spcPts val="0"/>
              </a:spcBef>
              <a:spcAft>
                <a:spcPts val="0"/>
              </a:spcAft>
              <a:buSzPts val="1800"/>
              <a:buChar char="●"/>
            </a:pPr>
            <a:r>
              <a:rPr lang="en-US" dirty="0"/>
              <a:t>Elastic Load Balancing</a:t>
            </a:r>
            <a:endParaRPr dirty="0"/>
          </a:p>
          <a:p>
            <a:pPr marL="457200" lvl="0" indent="-342900" algn="l" rtl="0">
              <a:lnSpc>
                <a:spcPct val="115000"/>
              </a:lnSpc>
              <a:spcBef>
                <a:spcPts val="0"/>
              </a:spcBef>
              <a:spcAft>
                <a:spcPts val="0"/>
              </a:spcAft>
              <a:buSzPts val="1800"/>
              <a:buChar char="●"/>
            </a:pPr>
            <a:r>
              <a:rPr lang="en-US" dirty="0"/>
              <a:t>Auto Scaling</a:t>
            </a:r>
            <a:endParaRPr dirty="0"/>
          </a:p>
          <a:p>
            <a:pPr marL="914400" lvl="1" indent="-228600" algn="l" rtl="0">
              <a:lnSpc>
                <a:spcPct val="115000"/>
              </a:lnSpc>
              <a:spcBef>
                <a:spcPts val="0"/>
              </a:spcBef>
              <a:spcAft>
                <a:spcPts val="0"/>
              </a:spcAft>
              <a:buSzPts val="1400"/>
              <a:buNone/>
            </a:pPr>
            <a:endParaRPr dirty="0"/>
          </a:p>
        </p:txBody>
      </p:sp>
    </p:spTree>
  </p:cSld>
  <p:clrMapOvr>
    <a:masterClrMapping/>
  </p:clrMapOvr>
  <p:transition spd="med">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2"/>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Phân loại</a:t>
            </a:r>
            <a:endParaRPr/>
          </a:p>
        </p:txBody>
      </p:sp>
      <p:grpSp>
        <p:nvGrpSpPr>
          <p:cNvPr id="134" name="Google Shape;134;p12"/>
          <p:cNvGrpSpPr/>
          <p:nvPr/>
        </p:nvGrpSpPr>
        <p:grpSpPr>
          <a:xfrm>
            <a:off x="41431" y="1305677"/>
            <a:ext cx="9061138" cy="3263348"/>
            <a:chOff x="153204" y="1266325"/>
            <a:chExt cx="10275121" cy="3600953"/>
          </a:xfrm>
        </p:grpSpPr>
        <p:pic>
          <p:nvPicPr>
            <p:cNvPr id="135" name="Google Shape;135;p12"/>
            <p:cNvPicPr preferRelativeResize="0"/>
            <p:nvPr/>
          </p:nvPicPr>
          <p:blipFill rotWithShape="1">
            <a:blip r:embed="rId3">
              <a:alphaModFix/>
            </a:blip>
            <a:srcRect/>
            <a:stretch/>
          </p:blipFill>
          <p:spPr>
            <a:xfrm>
              <a:off x="153204" y="1266325"/>
              <a:ext cx="7611537" cy="3600953"/>
            </a:xfrm>
            <a:prstGeom prst="rect">
              <a:avLst/>
            </a:prstGeom>
            <a:noFill/>
            <a:ln>
              <a:noFill/>
            </a:ln>
          </p:spPr>
        </p:pic>
        <p:pic>
          <p:nvPicPr>
            <p:cNvPr id="136" name="Google Shape;136;p12"/>
            <p:cNvPicPr preferRelativeResize="0"/>
            <p:nvPr/>
          </p:nvPicPr>
          <p:blipFill rotWithShape="1">
            <a:blip r:embed="rId4">
              <a:alphaModFix/>
            </a:blip>
            <a:srcRect r="66126"/>
            <a:stretch/>
          </p:blipFill>
          <p:spPr>
            <a:xfrm>
              <a:off x="7859675" y="1385006"/>
              <a:ext cx="2568650" cy="2896004"/>
            </a:xfrm>
            <a:prstGeom prst="rect">
              <a:avLst/>
            </a:prstGeom>
            <a:noFill/>
            <a:ln>
              <a:noFill/>
            </a:ln>
          </p:spPr>
        </p:pic>
      </p:grpSp>
    </p:spTree>
  </p:cSld>
  <p:clrMapOvr>
    <a:masterClrMapping/>
  </p:clrMapOvr>
  <p:transition spd="med">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ALB</a:t>
            </a:r>
            <a:endParaRPr/>
          </a:p>
        </p:txBody>
      </p:sp>
      <p:sp>
        <p:nvSpPr>
          <p:cNvPr id="142" name="Google Shape;142;p1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err="1"/>
              <a:t>Hoạt</a:t>
            </a:r>
            <a:r>
              <a:rPr lang="en-US" dirty="0"/>
              <a:t> </a:t>
            </a:r>
            <a:r>
              <a:rPr lang="en-US" dirty="0" err="1"/>
              <a:t>động</a:t>
            </a:r>
            <a:r>
              <a:rPr lang="en-US" dirty="0"/>
              <a:t> ở </a:t>
            </a:r>
            <a:r>
              <a:rPr lang="en-US" dirty="0" err="1"/>
              <a:t>tầng</a:t>
            </a:r>
            <a:r>
              <a:rPr lang="en-US" dirty="0"/>
              <a:t> </a:t>
            </a:r>
            <a:r>
              <a:rPr lang="en-US" dirty="0" err="1"/>
              <a:t>ứng</a:t>
            </a:r>
            <a:r>
              <a:rPr lang="en-US" dirty="0"/>
              <a:t> </a:t>
            </a:r>
            <a:r>
              <a:rPr lang="en-US" dirty="0" err="1"/>
              <a:t>dụng</a:t>
            </a:r>
            <a:r>
              <a:rPr lang="en-US" dirty="0"/>
              <a:t> (Layer 7) </a:t>
            </a:r>
            <a:r>
              <a:rPr lang="en-US" dirty="0" err="1"/>
              <a:t>của</a:t>
            </a:r>
            <a:r>
              <a:rPr lang="en-US" dirty="0"/>
              <a:t> </a:t>
            </a:r>
            <a:r>
              <a:rPr lang="en-US" dirty="0" err="1"/>
              <a:t>mô</a:t>
            </a:r>
            <a:r>
              <a:rPr lang="en-US" dirty="0"/>
              <a:t> </a:t>
            </a:r>
            <a:r>
              <a:rPr lang="en-US" dirty="0" err="1"/>
              <a:t>hình</a:t>
            </a:r>
            <a:r>
              <a:rPr lang="en-US" dirty="0"/>
              <a:t> OSI, </a:t>
            </a:r>
            <a:r>
              <a:rPr lang="en-US" dirty="0" err="1"/>
              <a:t>hỗ</a:t>
            </a:r>
            <a:r>
              <a:rPr lang="en-US" dirty="0"/>
              <a:t> </a:t>
            </a:r>
            <a:r>
              <a:rPr lang="en-US" dirty="0" err="1"/>
              <a:t>trợ</a:t>
            </a:r>
            <a:r>
              <a:rPr lang="en-US" dirty="0"/>
              <a:t> HTTP/HTTPS/WebSocket/HTTP/2</a:t>
            </a:r>
          </a:p>
          <a:p>
            <a:pPr marL="457200" lvl="0" indent="-342900" algn="l" rtl="0">
              <a:lnSpc>
                <a:spcPct val="115000"/>
              </a:lnSpc>
              <a:spcBef>
                <a:spcPts val="0"/>
              </a:spcBef>
              <a:spcAft>
                <a:spcPts val="0"/>
              </a:spcAft>
              <a:buSzPts val="1800"/>
              <a:buChar char="●"/>
            </a:pPr>
            <a:r>
              <a:rPr lang="en-US" dirty="0" err="1"/>
              <a:t>Đặc</a:t>
            </a:r>
            <a:r>
              <a:rPr lang="en-US" dirty="0"/>
              <a:t> </a:t>
            </a:r>
            <a:r>
              <a:rPr lang="en-US" dirty="0" err="1"/>
              <a:t>điểm</a:t>
            </a:r>
            <a:r>
              <a:rPr lang="en-US" dirty="0"/>
              <a:t>:</a:t>
            </a:r>
            <a:endParaRPr dirty="0"/>
          </a:p>
          <a:p>
            <a:pPr lvl="1" indent="-342900">
              <a:buSzPts val="1800"/>
              <a:buChar char="●"/>
            </a:pPr>
            <a:r>
              <a:rPr lang="en-US" sz="1800" dirty="0"/>
              <a:t>Rule: host-header, http-header, http-request-method, path-pattern, query-string, source-</a:t>
            </a:r>
            <a:r>
              <a:rPr lang="en-US" sz="1800" dirty="0" err="1"/>
              <a:t>ip</a:t>
            </a:r>
            <a:endParaRPr sz="1800" dirty="0"/>
          </a:p>
          <a:p>
            <a:pPr lvl="1" indent="-342900">
              <a:buSzPts val="1800"/>
              <a:buChar char="●"/>
            </a:pPr>
            <a:r>
              <a:rPr lang="en-US" sz="1800" dirty="0"/>
              <a:t>Action: forward, redirect, fixed-response, authenticate</a:t>
            </a:r>
            <a:endParaRPr sz="1800" dirty="0"/>
          </a:p>
          <a:p>
            <a:pPr lvl="1" indent="-342900">
              <a:buSzPts val="1800"/>
              <a:buChar char="●"/>
            </a:pPr>
            <a:r>
              <a:rPr lang="en-US" sz="1800" dirty="0"/>
              <a:t>Target group: EC2 instance, ECS task, lambda function, IP address (private)</a:t>
            </a:r>
            <a:endParaRPr sz="1800" dirty="0"/>
          </a:p>
          <a:p>
            <a:r>
              <a:rPr lang="en-US" dirty="0"/>
              <a:t>Use case: microservice, container-base application, SPA</a:t>
            </a:r>
            <a:endParaRPr dirty="0"/>
          </a:p>
          <a:p>
            <a:pPr marL="457200" lvl="0" indent="-228600" algn="l" rtl="0">
              <a:lnSpc>
                <a:spcPct val="115000"/>
              </a:lnSpc>
              <a:spcBef>
                <a:spcPts val="0"/>
              </a:spcBef>
              <a:spcAft>
                <a:spcPts val="0"/>
              </a:spcAft>
              <a:buSzPts val="1800"/>
              <a:buNone/>
            </a:pPr>
            <a:endParaRPr dirty="0"/>
          </a:p>
        </p:txBody>
      </p:sp>
    </p:spTree>
  </p:cSld>
  <p:clrMapOvr>
    <a:masterClrMapping/>
  </p:clrMapOvr>
  <p:transition spd="med">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ALB Demo</a:t>
            </a:r>
            <a:endParaRPr/>
          </a:p>
        </p:txBody>
      </p:sp>
      <p:sp>
        <p:nvSpPr>
          <p:cNvPr id="148" name="Google Shape;148;p14"/>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a:t>Link: </a:t>
            </a:r>
            <a:r>
              <a:rPr lang="en-US" dirty="0">
                <a:hlinkClick r:id="rId3"/>
              </a:rPr>
              <a:t>https://drive.google.com/file/d/1wBFrrqJVM9ajDInESrQUAxstLStdqJYu/view?usp=drive_link</a:t>
            </a:r>
            <a:endParaRPr lang="en-US" dirty="0"/>
          </a:p>
          <a:p>
            <a:pPr marL="114300" lvl="0" indent="0" algn="l" rtl="0">
              <a:lnSpc>
                <a:spcPct val="115000"/>
              </a:lnSpc>
              <a:spcBef>
                <a:spcPts val="0"/>
              </a:spcBef>
              <a:spcAft>
                <a:spcPts val="0"/>
              </a:spcAft>
              <a:buSzPts val="1800"/>
              <a:buNone/>
            </a:pPr>
            <a:endParaRPr dirty="0"/>
          </a:p>
        </p:txBody>
      </p:sp>
    </p:spTree>
  </p:cSld>
  <p:clrMapOvr>
    <a:masterClrMapping/>
  </p:clrMapOvr>
  <p:transition spd="med">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9B41-20CB-DD68-D864-8D96B36B82C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F6E5B9E-BA51-E5C2-A936-935A97004C25}"/>
              </a:ext>
            </a:extLst>
          </p:cNvPr>
          <p:cNvSpPr>
            <a:spLocks noGrp="1"/>
          </p:cNvSpPr>
          <p:nvPr>
            <p:ph type="body" idx="1"/>
          </p:nvPr>
        </p:nvSpPr>
        <p:spPr/>
        <p:txBody>
          <a:bodyPr/>
          <a:lstStyle/>
          <a:p>
            <a:endParaRPr lang="en-US"/>
          </a:p>
        </p:txBody>
      </p:sp>
      <p:pic>
        <p:nvPicPr>
          <p:cNvPr id="4" name="1.demo-alb">
            <a:hlinkClick r:id="" action="ppaction://media"/>
            <a:extLst>
              <a:ext uri="{FF2B5EF4-FFF2-40B4-BE49-F238E27FC236}">
                <a16:creationId xmlns:a16="http://schemas.microsoft.com/office/drawing/2014/main" id="{B38FA495-1D3A-8273-D855-74E6F9FE78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5413"/>
            <a:ext cx="9144000" cy="4891087"/>
          </a:xfrm>
          <a:prstGeom prst="rect">
            <a:avLst/>
          </a:prstGeom>
        </p:spPr>
      </p:pic>
    </p:spTree>
    <p:extLst>
      <p:ext uri="{BB962C8B-B14F-4D97-AF65-F5344CB8AC3E}">
        <p14:creationId xmlns:p14="http://schemas.microsoft.com/office/powerpoint/2010/main" val="2311658030"/>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NLB</a:t>
            </a:r>
            <a:endParaRPr/>
          </a:p>
        </p:txBody>
      </p:sp>
      <p:sp>
        <p:nvSpPr>
          <p:cNvPr id="154" name="Google Shape;154;p15"/>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err="1"/>
              <a:t>Hoạt</a:t>
            </a:r>
            <a:r>
              <a:rPr lang="en-US" dirty="0"/>
              <a:t> </a:t>
            </a:r>
            <a:r>
              <a:rPr lang="en-US" dirty="0" err="1"/>
              <a:t>động</a:t>
            </a:r>
            <a:r>
              <a:rPr lang="en-US" dirty="0"/>
              <a:t> ở </a:t>
            </a:r>
            <a:r>
              <a:rPr lang="en-US" dirty="0" err="1"/>
              <a:t>tầng</a:t>
            </a:r>
            <a:r>
              <a:rPr lang="en-US" dirty="0"/>
              <a:t> transport (Layer 4) </a:t>
            </a:r>
            <a:r>
              <a:rPr lang="en-US" dirty="0" err="1"/>
              <a:t>của</a:t>
            </a:r>
            <a:r>
              <a:rPr lang="en-US" dirty="0"/>
              <a:t> </a:t>
            </a:r>
            <a:r>
              <a:rPr lang="en-US" dirty="0" err="1"/>
              <a:t>mô</a:t>
            </a:r>
            <a:r>
              <a:rPr lang="en-US" dirty="0"/>
              <a:t> </a:t>
            </a:r>
            <a:r>
              <a:rPr lang="en-US" dirty="0" err="1"/>
              <a:t>hình</a:t>
            </a:r>
            <a:r>
              <a:rPr lang="en-US" dirty="0"/>
              <a:t> OSI, </a:t>
            </a:r>
            <a:r>
              <a:rPr lang="en-US" dirty="0" err="1"/>
              <a:t>hỗ</a:t>
            </a:r>
            <a:r>
              <a:rPr lang="en-US" dirty="0"/>
              <a:t> </a:t>
            </a:r>
            <a:r>
              <a:rPr lang="en-US" dirty="0" err="1"/>
              <a:t>trợ</a:t>
            </a:r>
            <a:r>
              <a:rPr lang="en-US" dirty="0"/>
              <a:t>  TCP, TLS, UDP, TCP_UDP</a:t>
            </a:r>
          </a:p>
          <a:p>
            <a:pPr marL="457200" lvl="0" indent="-342900" algn="l" rtl="0">
              <a:lnSpc>
                <a:spcPct val="115000"/>
              </a:lnSpc>
              <a:spcBef>
                <a:spcPts val="0"/>
              </a:spcBef>
              <a:spcAft>
                <a:spcPts val="0"/>
              </a:spcAft>
              <a:buSzPts val="1800"/>
              <a:buChar char="●"/>
            </a:pPr>
            <a:r>
              <a:rPr lang="en-US" dirty="0" err="1"/>
              <a:t>Đặc</a:t>
            </a:r>
            <a:r>
              <a:rPr lang="en-US" dirty="0"/>
              <a:t> </a:t>
            </a:r>
            <a:r>
              <a:rPr lang="en-US" dirty="0" err="1"/>
              <a:t>điểm</a:t>
            </a:r>
            <a:r>
              <a:rPr lang="en-US" dirty="0"/>
              <a:t>:</a:t>
            </a:r>
            <a:endParaRPr dirty="0"/>
          </a:p>
          <a:p>
            <a:pPr lvl="1" indent="-342900">
              <a:buSzPts val="1800"/>
              <a:buChar char="●"/>
            </a:pPr>
            <a:r>
              <a:rPr lang="vi-VN" sz="1800" dirty="0"/>
              <a:t>NLB chỉ có một static IP cho mỗi Availablity Zone, tuy nhiên việc Assign Elastic IP cho NLB cũng rất đơn giản. Điều này tương đối hữu ích khi ta muốn thiết lập các Whitelist IP cho ứng dụng của mình</a:t>
            </a:r>
            <a:endParaRPr lang="en-US" sz="1800" dirty="0"/>
          </a:p>
          <a:p>
            <a:pPr lvl="1" indent="-342900">
              <a:buSzPts val="1800"/>
              <a:buChar char="●"/>
            </a:pPr>
            <a:r>
              <a:rPr lang="en-US" sz="1800" dirty="0"/>
              <a:t>Target group: EC2 instance, IP address (private), ALB</a:t>
            </a:r>
            <a:endParaRPr sz="1800" dirty="0"/>
          </a:p>
          <a:p>
            <a:r>
              <a:rPr lang="en-US" dirty="0"/>
              <a:t>Use case: </a:t>
            </a:r>
            <a:r>
              <a:rPr lang="en-US" dirty="0" err="1"/>
              <a:t>ứng</a:t>
            </a:r>
            <a:r>
              <a:rPr lang="en-US" dirty="0"/>
              <a:t> </a:t>
            </a:r>
            <a:r>
              <a:rPr lang="en-US" dirty="0" err="1"/>
              <a:t>dụng</a:t>
            </a:r>
            <a:r>
              <a:rPr lang="en-US" dirty="0"/>
              <a:t> có </a:t>
            </a:r>
            <a:r>
              <a:rPr lang="en-US" dirty="0" err="1"/>
              <a:t>lưu</a:t>
            </a:r>
            <a:r>
              <a:rPr lang="en-US" dirty="0"/>
              <a:t> </a:t>
            </a:r>
            <a:r>
              <a:rPr lang="en-US" dirty="0" err="1"/>
              <a:t>lượng</a:t>
            </a:r>
            <a:r>
              <a:rPr lang="en-US" dirty="0"/>
              <a:t> </a:t>
            </a:r>
            <a:r>
              <a:rPr lang="en-US" dirty="0" err="1"/>
              <a:t>truy</a:t>
            </a:r>
            <a:r>
              <a:rPr lang="en-US" dirty="0"/>
              <a:t> </a:t>
            </a:r>
            <a:r>
              <a:rPr lang="en-US" dirty="0" err="1"/>
              <a:t>cập</a:t>
            </a:r>
            <a:r>
              <a:rPr lang="en-US" dirty="0"/>
              <a:t> </a:t>
            </a:r>
            <a:r>
              <a:rPr lang="en-US" dirty="0" err="1"/>
              <a:t>lớn</a:t>
            </a:r>
            <a:r>
              <a:rPr lang="en-US" dirty="0"/>
              <a:t> </a:t>
            </a:r>
            <a:r>
              <a:rPr lang="en-US" dirty="0" err="1"/>
              <a:t>như</a:t>
            </a:r>
            <a:r>
              <a:rPr lang="en-US" dirty="0"/>
              <a:t> </a:t>
            </a:r>
            <a:r>
              <a:rPr lang="en-US" dirty="0" err="1"/>
              <a:t>ứng</a:t>
            </a:r>
            <a:r>
              <a:rPr lang="en-US" dirty="0"/>
              <a:t> </a:t>
            </a:r>
            <a:r>
              <a:rPr lang="en-US" dirty="0" err="1"/>
              <a:t>dụng</a:t>
            </a:r>
            <a:r>
              <a:rPr lang="en-US" dirty="0"/>
              <a:t> </a:t>
            </a:r>
            <a:r>
              <a:rPr lang="en-US" dirty="0" err="1"/>
              <a:t>trò</a:t>
            </a:r>
            <a:r>
              <a:rPr lang="en-US" dirty="0"/>
              <a:t> </a:t>
            </a:r>
            <a:r>
              <a:rPr lang="en-US" dirty="0" err="1"/>
              <a:t>chơi</a:t>
            </a:r>
            <a:r>
              <a:rPr lang="en-US" dirty="0"/>
              <a:t>, </a:t>
            </a:r>
            <a:r>
              <a:rPr lang="en-US" dirty="0" err="1"/>
              <a:t>truyền</a:t>
            </a:r>
            <a:r>
              <a:rPr lang="en-US" dirty="0"/>
              <a:t> </a:t>
            </a:r>
            <a:r>
              <a:rPr lang="en-US" dirty="0" err="1"/>
              <a:t>phát</a:t>
            </a:r>
            <a:r>
              <a:rPr lang="en-US" dirty="0"/>
              <a:t> video, VoIP </a:t>
            </a:r>
            <a:endParaRPr dirty="0"/>
          </a:p>
        </p:txBody>
      </p:sp>
    </p:spTree>
  </p:cSld>
  <p:clrMapOvr>
    <a:masterClrMapping/>
  </p:clrMapOvr>
  <p:transition spd="med">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NLB Demo</a:t>
            </a:r>
            <a:endParaRPr/>
          </a:p>
        </p:txBody>
      </p:sp>
      <p:sp>
        <p:nvSpPr>
          <p:cNvPr id="160" name="Google Shape;160;p16"/>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a:t>Link: </a:t>
            </a:r>
            <a:r>
              <a:rPr lang="en-US" u="sng">
                <a:solidFill>
                  <a:schemeClr val="hlink"/>
                </a:solidFill>
                <a:hlinkClick r:id="rId3"/>
              </a:rPr>
              <a:t>https://drive.google.com/file/d/1qIIB0IFoeMBUle78BP2ZLpGfElMElOUi/view?usp=sharing</a:t>
            </a:r>
            <a:endParaRPr/>
          </a:p>
          <a:p>
            <a:pPr marL="457200" lvl="0" indent="-228600" algn="l" rtl="0">
              <a:lnSpc>
                <a:spcPct val="115000"/>
              </a:lnSpc>
              <a:spcBef>
                <a:spcPts val="0"/>
              </a:spcBef>
              <a:spcAft>
                <a:spcPts val="0"/>
              </a:spcAft>
              <a:buSzPts val="1800"/>
              <a:buNone/>
            </a:pPr>
            <a:endParaRPr/>
          </a:p>
        </p:txBody>
      </p:sp>
    </p:spTree>
  </p:cSld>
  <p:clrMapOvr>
    <a:masterClrMapping/>
  </p:clrMapOvr>
  <p:transition spd="med">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GWLB</a:t>
            </a:r>
            <a:endParaRPr/>
          </a:p>
        </p:txBody>
      </p:sp>
      <p:sp>
        <p:nvSpPr>
          <p:cNvPr id="166" name="Google Shape;166;p17"/>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err="1"/>
              <a:t>Hoạt</a:t>
            </a:r>
            <a:r>
              <a:rPr lang="en-US" dirty="0"/>
              <a:t> </a:t>
            </a:r>
            <a:r>
              <a:rPr lang="en-US" dirty="0" err="1"/>
              <a:t>động</a:t>
            </a:r>
            <a:r>
              <a:rPr lang="en-US" dirty="0"/>
              <a:t> ở </a:t>
            </a:r>
            <a:r>
              <a:rPr lang="en-US" dirty="0" err="1"/>
              <a:t>tầng</a:t>
            </a:r>
            <a:r>
              <a:rPr lang="en-US" dirty="0"/>
              <a:t> network (Layer 3) và được </a:t>
            </a:r>
            <a:r>
              <a:rPr lang="en-US" dirty="0" err="1"/>
              <a:t>thiết</a:t>
            </a:r>
            <a:r>
              <a:rPr lang="en-US" dirty="0"/>
              <a:t> </a:t>
            </a:r>
            <a:r>
              <a:rPr lang="en-US" dirty="0" err="1"/>
              <a:t>kế</a:t>
            </a:r>
            <a:r>
              <a:rPr lang="en-US" dirty="0"/>
              <a:t> </a:t>
            </a:r>
            <a:r>
              <a:rPr lang="en-US" dirty="0" err="1"/>
              <a:t>để</a:t>
            </a:r>
            <a:r>
              <a:rPr lang="en-US" dirty="0"/>
              <a:t> </a:t>
            </a:r>
            <a:r>
              <a:rPr lang="en-US" dirty="0" err="1"/>
              <a:t>triển</a:t>
            </a:r>
            <a:r>
              <a:rPr lang="en-US" dirty="0"/>
              <a:t> </a:t>
            </a:r>
            <a:r>
              <a:rPr lang="en-US" dirty="0" err="1"/>
              <a:t>khai</a:t>
            </a:r>
            <a:r>
              <a:rPr lang="en-US" dirty="0"/>
              <a:t>, </a:t>
            </a:r>
            <a:r>
              <a:rPr lang="en-US" dirty="0" err="1"/>
              <a:t>mở</a:t>
            </a:r>
            <a:r>
              <a:rPr lang="en-US" dirty="0"/>
              <a:t> </a:t>
            </a:r>
            <a:r>
              <a:rPr lang="en-US" dirty="0" err="1"/>
              <a:t>rộng</a:t>
            </a:r>
            <a:r>
              <a:rPr lang="en-US" dirty="0"/>
              <a:t> và </a:t>
            </a:r>
            <a:r>
              <a:rPr lang="en-US" dirty="0" err="1"/>
              <a:t>quản</a:t>
            </a:r>
            <a:r>
              <a:rPr lang="en-US" dirty="0"/>
              <a:t> </a:t>
            </a:r>
            <a:r>
              <a:rPr lang="en-US" dirty="0" err="1"/>
              <a:t>lý</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ảo</a:t>
            </a:r>
            <a:r>
              <a:rPr lang="en-US" dirty="0"/>
              <a:t> </a:t>
            </a:r>
            <a:r>
              <a:rPr lang="en-US" dirty="0" err="1"/>
              <a:t>của</a:t>
            </a:r>
            <a:r>
              <a:rPr lang="en-US" dirty="0"/>
              <a:t> </a:t>
            </a:r>
            <a:r>
              <a:rPr lang="en-US" dirty="0" err="1"/>
              <a:t>bên</a:t>
            </a:r>
            <a:r>
              <a:rPr lang="en-US" dirty="0"/>
              <a:t> </a:t>
            </a:r>
            <a:r>
              <a:rPr lang="en-US" dirty="0" err="1"/>
              <a:t>thứ</a:t>
            </a:r>
            <a:r>
              <a:rPr lang="en-US" dirty="0"/>
              <a:t> </a:t>
            </a:r>
            <a:r>
              <a:rPr lang="en-US" dirty="0" err="1"/>
              <a:t>ba</a:t>
            </a:r>
            <a:r>
              <a:rPr lang="en-US" dirty="0"/>
              <a:t> (</a:t>
            </a:r>
            <a:r>
              <a:rPr lang="en-US" dirty="0" err="1"/>
              <a:t>như</a:t>
            </a:r>
            <a:r>
              <a:rPr lang="en-US" dirty="0"/>
              <a:t> firewalls, intrusion detection and prevention system, …) </a:t>
            </a:r>
          </a:p>
          <a:p>
            <a:pPr marL="457200" lvl="0" indent="-342900" algn="l" rtl="0">
              <a:lnSpc>
                <a:spcPct val="115000"/>
              </a:lnSpc>
              <a:spcBef>
                <a:spcPts val="0"/>
              </a:spcBef>
              <a:spcAft>
                <a:spcPts val="0"/>
              </a:spcAft>
              <a:buSzPts val="1800"/>
              <a:buChar char="●"/>
            </a:pPr>
            <a:r>
              <a:rPr lang="en-US" dirty="0" err="1"/>
              <a:t>Đặc</a:t>
            </a:r>
            <a:r>
              <a:rPr lang="en-US" dirty="0"/>
              <a:t> </a:t>
            </a:r>
            <a:r>
              <a:rPr lang="en-US" dirty="0" err="1"/>
              <a:t>điểm</a:t>
            </a:r>
            <a:r>
              <a:rPr lang="en-US" dirty="0"/>
              <a:t>:</a:t>
            </a:r>
            <a:endParaRPr dirty="0"/>
          </a:p>
          <a:p>
            <a:pPr lvl="1" indent="-342900">
              <a:buSzPts val="1800"/>
              <a:buChar char="●"/>
            </a:pPr>
            <a:r>
              <a:rPr lang="en-US" sz="1800" dirty="0"/>
              <a:t>Target group: EC2 instance, IP address (private)</a:t>
            </a:r>
            <a:endParaRPr sz="1800" dirty="0"/>
          </a:p>
          <a:p>
            <a:r>
              <a:rPr lang="en-US" dirty="0"/>
              <a:t>Use case: Virtual Appliances, Transparent Traffic Inspection</a:t>
            </a:r>
            <a:endParaRPr dirty="0"/>
          </a:p>
          <a:p>
            <a:pPr marL="457200" lvl="0" indent="-228600" algn="l" rtl="0">
              <a:lnSpc>
                <a:spcPct val="115000"/>
              </a:lnSpc>
              <a:spcBef>
                <a:spcPts val="0"/>
              </a:spcBef>
              <a:spcAft>
                <a:spcPts val="0"/>
              </a:spcAft>
              <a:buSzPts val="1800"/>
              <a:buNone/>
            </a:pPr>
            <a:endParaRPr dirty="0"/>
          </a:p>
        </p:txBody>
      </p:sp>
    </p:spTree>
  </p:cSld>
  <p:clrMapOvr>
    <a:masterClrMapping/>
  </p:clrMapOvr>
  <p:transition spd="med">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CLB</a:t>
            </a:r>
            <a:endParaRPr/>
          </a:p>
        </p:txBody>
      </p:sp>
      <p:sp>
        <p:nvSpPr>
          <p:cNvPr id="172" name="Google Shape;172;p18"/>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err="1"/>
              <a:t>Hoạt</a:t>
            </a:r>
            <a:r>
              <a:rPr lang="en-US" dirty="0"/>
              <a:t> </a:t>
            </a:r>
            <a:r>
              <a:rPr lang="en-US" dirty="0" err="1"/>
              <a:t>động</a:t>
            </a:r>
            <a:r>
              <a:rPr lang="en-US" dirty="0"/>
              <a:t> ở </a:t>
            </a:r>
            <a:r>
              <a:rPr lang="en-US" dirty="0" err="1"/>
              <a:t>tầng</a:t>
            </a:r>
            <a:r>
              <a:rPr lang="en-US" dirty="0"/>
              <a:t> session (layer 4) và </a:t>
            </a:r>
            <a:r>
              <a:rPr lang="en-US" dirty="0" err="1"/>
              <a:t>tầng</a:t>
            </a:r>
            <a:r>
              <a:rPr lang="en-US" dirty="0"/>
              <a:t> application (layer 7) </a:t>
            </a:r>
          </a:p>
          <a:p>
            <a:pPr marL="457200" lvl="0" indent="-342900" algn="l" rtl="0">
              <a:lnSpc>
                <a:spcPct val="115000"/>
              </a:lnSpc>
              <a:spcBef>
                <a:spcPts val="0"/>
              </a:spcBef>
              <a:spcAft>
                <a:spcPts val="0"/>
              </a:spcAft>
              <a:buSzPts val="1800"/>
              <a:buChar char="●"/>
            </a:pPr>
            <a:r>
              <a:rPr lang="en-US" dirty="0" err="1"/>
              <a:t>Đặc</a:t>
            </a:r>
            <a:r>
              <a:rPr lang="en-US" dirty="0"/>
              <a:t> </a:t>
            </a:r>
            <a:r>
              <a:rPr lang="en-US" dirty="0" err="1"/>
              <a:t>điểm</a:t>
            </a:r>
            <a:endParaRPr lang="en-US" dirty="0"/>
          </a:p>
          <a:p>
            <a:pPr lvl="1" indent="-342900">
              <a:buSzPts val="1800"/>
              <a:buChar char="●"/>
            </a:pPr>
            <a:r>
              <a:rPr lang="en-US" sz="1800" dirty="0" err="1"/>
              <a:t>Hỗ</a:t>
            </a:r>
            <a:r>
              <a:rPr lang="en-US" sz="1800" dirty="0"/>
              <a:t> </a:t>
            </a:r>
            <a:r>
              <a:rPr lang="en-US" sz="1800" dirty="0" err="1"/>
              <a:t>trợ</a:t>
            </a:r>
            <a:r>
              <a:rPr lang="en-US" sz="1800" dirty="0"/>
              <a:t> TCP (Layer 4), HTTP &amp; HTTPS (Layer 7).</a:t>
            </a:r>
          </a:p>
          <a:p>
            <a:pPr lvl="1" indent="-342900">
              <a:buSzPts val="1800"/>
              <a:buChar char="●"/>
            </a:pPr>
            <a:r>
              <a:rPr lang="en-US" sz="1800" dirty="0"/>
              <a:t>Hostname sẽ </a:t>
            </a:r>
            <a:r>
              <a:rPr lang="en-US" sz="1800" dirty="0" err="1"/>
              <a:t>bị</a:t>
            </a:r>
            <a:r>
              <a:rPr lang="en-US" sz="1800" dirty="0"/>
              <a:t> fixed </a:t>
            </a:r>
            <a:r>
              <a:rPr lang="en-US" sz="1800" dirty="0" err="1"/>
              <a:t>dạng</a:t>
            </a:r>
            <a:r>
              <a:rPr lang="en-US" sz="1800" dirty="0"/>
              <a:t> XXX.region.elb.amazonaws.com, </a:t>
            </a:r>
            <a:r>
              <a:rPr lang="en-US" sz="1800" dirty="0" err="1"/>
              <a:t>không</a:t>
            </a:r>
            <a:r>
              <a:rPr lang="en-US" sz="1800" dirty="0"/>
              <a:t> </a:t>
            </a:r>
            <a:r>
              <a:rPr lang="en-US" sz="1800" dirty="0" err="1"/>
              <a:t>thể</a:t>
            </a:r>
            <a:r>
              <a:rPr lang="en-US" sz="1800" dirty="0"/>
              <a:t> </a:t>
            </a:r>
            <a:r>
              <a:rPr lang="en-US" sz="1800" dirty="0" err="1"/>
              <a:t>tùy</a:t>
            </a:r>
            <a:r>
              <a:rPr lang="en-US" sz="1800" dirty="0"/>
              <a:t> biến</a:t>
            </a:r>
            <a:endParaRPr sz="1800" dirty="0"/>
          </a:p>
          <a:p>
            <a:pPr marL="457200" lvl="0" indent="-342900" algn="l" rtl="0">
              <a:lnSpc>
                <a:spcPct val="115000"/>
              </a:lnSpc>
              <a:spcBef>
                <a:spcPts val="0"/>
              </a:spcBef>
              <a:spcAft>
                <a:spcPts val="0"/>
              </a:spcAft>
              <a:buSzPts val="1800"/>
              <a:buChar char="●"/>
            </a:pPr>
            <a:r>
              <a:rPr lang="en-US" dirty="0"/>
              <a:t>Use case: </a:t>
            </a:r>
            <a:r>
              <a:rPr lang="en-US" dirty="0" err="1"/>
              <a:t>ứng</a:t>
            </a:r>
            <a:r>
              <a:rPr lang="en-US" dirty="0"/>
              <a:t> </a:t>
            </a:r>
            <a:r>
              <a:rPr lang="en-US" dirty="0" err="1"/>
              <a:t>dụng</a:t>
            </a:r>
            <a:r>
              <a:rPr lang="en-US" dirty="0"/>
              <a:t> web </a:t>
            </a:r>
            <a:r>
              <a:rPr lang="en-US" dirty="0" err="1"/>
              <a:t>đơn</a:t>
            </a:r>
            <a:r>
              <a:rPr lang="en-US" dirty="0"/>
              <a:t> </a:t>
            </a:r>
            <a:r>
              <a:rPr lang="en-US" dirty="0" err="1"/>
              <a:t>giản</a:t>
            </a:r>
            <a:r>
              <a:rPr lang="en-US" dirty="0"/>
              <a:t> </a:t>
            </a:r>
            <a:r>
              <a:rPr lang="en-US" dirty="0" err="1"/>
              <a:t>không</a:t>
            </a:r>
            <a:r>
              <a:rPr lang="en-US" dirty="0"/>
              <a:t> </a:t>
            </a:r>
            <a:r>
              <a:rPr lang="en-US" dirty="0" err="1"/>
              <a:t>sử</a:t>
            </a:r>
            <a:r>
              <a:rPr lang="en-US" dirty="0"/>
              <a:t> </a:t>
            </a:r>
            <a:r>
              <a:rPr lang="en-US" dirty="0" err="1"/>
              <a:t>dụng</a:t>
            </a:r>
            <a:r>
              <a:rPr lang="en-US" dirty="0"/>
              <a:t> </a:t>
            </a:r>
            <a:r>
              <a:rPr lang="en-US" dirty="0" err="1"/>
              <a:t>tính</a:t>
            </a:r>
            <a:r>
              <a:rPr lang="en-US" dirty="0"/>
              <a:t> </a:t>
            </a:r>
            <a:r>
              <a:rPr lang="en-US" dirty="0" err="1"/>
              <a:t>năng</a:t>
            </a:r>
            <a:r>
              <a:rPr lang="en-US" dirty="0"/>
              <a:t> </a:t>
            </a:r>
            <a:r>
              <a:rPr lang="en-US" dirty="0" err="1"/>
              <a:t>định</a:t>
            </a:r>
            <a:r>
              <a:rPr lang="en-US" dirty="0"/>
              <a:t> </a:t>
            </a:r>
            <a:r>
              <a:rPr lang="en-US" dirty="0" err="1"/>
              <a:t>tuyến</a:t>
            </a:r>
            <a:r>
              <a:rPr lang="en-US" dirty="0"/>
              <a:t> </a:t>
            </a:r>
            <a:r>
              <a:rPr lang="en-US" dirty="0" err="1"/>
              <a:t>nâng</a:t>
            </a:r>
            <a:r>
              <a:rPr lang="en-US" dirty="0"/>
              <a:t> </a:t>
            </a:r>
            <a:r>
              <a:rPr lang="en-US" dirty="0" err="1"/>
              <a:t>cao</a:t>
            </a:r>
            <a:r>
              <a:rPr lang="en-US" dirty="0"/>
              <a:t> </a:t>
            </a:r>
            <a:r>
              <a:rPr lang="en-US" dirty="0" err="1"/>
              <a:t>như</a:t>
            </a:r>
            <a:r>
              <a:rPr lang="en-US" dirty="0"/>
              <a:t> ALB</a:t>
            </a:r>
            <a:endParaRPr dirty="0"/>
          </a:p>
        </p:txBody>
      </p:sp>
    </p:spTree>
  </p:cSld>
  <p:clrMapOvr>
    <a:masterClrMapping/>
  </p:clrMapOvr>
  <p:transition spd="med">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0EBF-90BC-0971-EC2C-CB86CCD222D2}"/>
              </a:ext>
            </a:extLst>
          </p:cNvPr>
          <p:cNvSpPr>
            <a:spLocks noGrp="1"/>
          </p:cNvSpPr>
          <p:nvPr>
            <p:ph type="title"/>
          </p:nvPr>
        </p:nvSpPr>
        <p:spPr/>
        <p:txBody>
          <a:bodyPr>
            <a:normAutofit fontScale="90000"/>
          </a:bodyPr>
          <a:lstStyle/>
          <a:p>
            <a:r>
              <a:rPr lang="en-US" dirty="0" err="1"/>
              <a:t>Lợi</a:t>
            </a:r>
            <a:r>
              <a:rPr lang="en-US" dirty="0"/>
              <a:t> </a:t>
            </a:r>
            <a:r>
              <a:rPr lang="en-US" dirty="0" err="1"/>
              <a:t>ích</a:t>
            </a:r>
            <a:r>
              <a:rPr lang="en-US" dirty="0"/>
              <a:t> khi migrate </a:t>
            </a:r>
            <a:r>
              <a:rPr lang="en-US" dirty="0" err="1"/>
              <a:t>từ</a:t>
            </a:r>
            <a:r>
              <a:rPr lang="en-US" dirty="0"/>
              <a:t> CLB </a:t>
            </a:r>
            <a:r>
              <a:rPr lang="en-US" dirty="0" err="1"/>
              <a:t>đến</a:t>
            </a:r>
            <a:r>
              <a:rPr lang="en-US" dirty="0"/>
              <a:t> ALB</a:t>
            </a:r>
          </a:p>
        </p:txBody>
      </p:sp>
      <p:sp>
        <p:nvSpPr>
          <p:cNvPr id="3" name="Text Placeholder 2">
            <a:extLst>
              <a:ext uri="{FF2B5EF4-FFF2-40B4-BE49-F238E27FC236}">
                <a16:creationId xmlns:a16="http://schemas.microsoft.com/office/drawing/2014/main" id="{874AFF96-4222-34FE-B7AC-03ACD0C6F352}"/>
              </a:ext>
            </a:extLst>
          </p:cNvPr>
          <p:cNvSpPr>
            <a:spLocks noGrp="1"/>
          </p:cNvSpPr>
          <p:nvPr>
            <p:ph type="body" idx="1"/>
          </p:nvPr>
        </p:nvSpPr>
        <p:spPr/>
        <p:txBody>
          <a:bodyPr/>
          <a:lstStyle/>
          <a:p>
            <a:r>
              <a:rPr lang="en-US" dirty="0" err="1"/>
              <a:t>Tích</a:t>
            </a:r>
            <a:r>
              <a:rPr lang="en-US" dirty="0"/>
              <a:t> </a:t>
            </a:r>
            <a:r>
              <a:rPr lang="en-US" dirty="0" err="1"/>
              <a:t>hợp</a:t>
            </a:r>
            <a:r>
              <a:rPr lang="en-US" dirty="0"/>
              <a:t> nhiều load balancer </a:t>
            </a:r>
            <a:r>
              <a:rPr lang="en-US" dirty="0" err="1"/>
              <a:t>để</a:t>
            </a:r>
            <a:r>
              <a:rPr lang="en-US" dirty="0"/>
              <a:t> </a:t>
            </a:r>
            <a:r>
              <a:rPr lang="en-US" dirty="0" err="1"/>
              <a:t>giảm</a:t>
            </a:r>
            <a:r>
              <a:rPr lang="en-US" dirty="0"/>
              <a:t> chi </a:t>
            </a:r>
            <a:r>
              <a:rPr lang="en-US" dirty="0" err="1"/>
              <a:t>phí</a:t>
            </a:r>
            <a:r>
              <a:rPr lang="en-US" dirty="0"/>
              <a:t>: </a:t>
            </a:r>
            <a:r>
              <a:rPr lang="en-US" dirty="0" err="1"/>
              <a:t>Bằng</a:t>
            </a:r>
            <a:r>
              <a:rPr lang="en-US" dirty="0"/>
              <a:t> cách </a:t>
            </a:r>
            <a:r>
              <a:rPr lang="en-US" dirty="0" err="1"/>
              <a:t>kết</a:t>
            </a:r>
            <a:r>
              <a:rPr lang="en-US" dirty="0"/>
              <a:t> </a:t>
            </a:r>
            <a:r>
              <a:rPr lang="en-US" dirty="0" err="1"/>
              <a:t>hợp</a:t>
            </a:r>
            <a:r>
              <a:rPr lang="en-US" dirty="0"/>
              <a:t> nhiều load balancer </a:t>
            </a:r>
            <a:r>
              <a:rPr lang="en-US" dirty="0" err="1"/>
              <a:t>thành</a:t>
            </a:r>
            <a:r>
              <a:rPr lang="en-US" dirty="0"/>
              <a:t> một ALB</a:t>
            </a:r>
          </a:p>
          <a:p>
            <a:r>
              <a:rPr lang="en-US" dirty="0" err="1"/>
              <a:t>Cải</a:t>
            </a:r>
            <a:r>
              <a:rPr lang="en-US" dirty="0"/>
              <a:t> </a:t>
            </a:r>
            <a:r>
              <a:rPr lang="en-US" dirty="0" err="1"/>
              <a:t>thiện</a:t>
            </a:r>
            <a:r>
              <a:rPr lang="en-US" dirty="0"/>
              <a:t> </a:t>
            </a:r>
            <a:r>
              <a:rPr lang="en-US" dirty="0" err="1"/>
              <a:t>hiệu</a:t>
            </a:r>
            <a:r>
              <a:rPr lang="en-US" dirty="0"/>
              <a:t> </a:t>
            </a:r>
            <a:r>
              <a:rPr lang="en-US" dirty="0" err="1"/>
              <a:t>suất</a:t>
            </a:r>
            <a:r>
              <a:rPr lang="en-US" dirty="0"/>
              <a:t> </a:t>
            </a:r>
            <a:r>
              <a:rPr lang="en-US" dirty="0" err="1"/>
              <a:t>thông</a:t>
            </a:r>
            <a:r>
              <a:rPr lang="en-US" dirty="0"/>
              <a:t> qua WebSocket / http2</a:t>
            </a:r>
          </a:p>
          <a:p>
            <a:r>
              <a:rPr lang="vi-VN" dirty="0"/>
              <a:t>Tăng cường bảo mật bằng cách sử dụng AWS WAF</a:t>
            </a:r>
            <a:endParaRPr lang="en-US" dirty="0"/>
          </a:p>
        </p:txBody>
      </p:sp>
    </p:spTree>
    <p:extLst>
      <p:ext uri="{BB962C8B-B14F-4D97-AF65-F5344CB8AC3E}">
        <p14:creationId xmlns:p14="http://schemas.microsoft.com/office/powerpoint/2010/main" val="3325476771"/>
      </p:ext>
    </p:extLst>
  </p:cSld>
  <p:clrMapOvr>
    <a:masterClrMapping/>
  </p:clrMapOvr>
  <p:transition spd="med">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CLB Demo</a:t>
            </a:r>
            <a:endParaRPr dirty="0"/>
          </a:p>
        </p:txBody>
      </p:sp>
      <p:sp>
        <p:nvSpPr>
          <p:cNvPr id="160" name="Google Shape;160;p16"/>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a:t>Link: </a:t>
            </a:r>
          </a:p>
          <a:p>
            <a:pPr marL="114300" lvl="0" indent="0" algn="l" rtl="0">
              <a:lnSpc>
                <a:spcPct val="115000"/>
              </a:lnSpc>
              <a:spcBef>
                <a:spcPts val="0"/>
              </a:spcBef>
              <a:spcAft>
                <a:spcPts val="0"/>
              </a:spcAft>
              <a:buSzPts val="1800"/>
              <a:buNone/>
            </a:pPr>
            <a:r>
              <a:rPr lang="en-US" u="sng" dirty="0">
                <a:solidFill>
                  <a:schemeClr val="hlink"/>
                </a:solidFill>
                <a:hlinkClick r:id="rId3"/>
              </a:rPr>
              <a:t>https://drive.google.com/file/d/1EnvSZufZO-6yTjgFaGfpXi3b6MOnWEV1/view?usp=sharing</a:t>
            </a:r>
            <a:endParaRPr lang="en-US" u="sng" dirty="0">
              <a:solidFill>
                <a:schemeClr val="hlink"/>
              </a:solidFill>
            </a:endParaRPr>
          </a:p>
          <a:p>
            <a:pPr marL="457200" lvl="0" indent="-342900" algn="l" rtl="0">
              <a:lnSpc>
                <a:spcPct val="115000"/>
              </a:lnSpc>
              <a:spcBef>
                <a:spcPts val="0"/>
              </a:spcBef>
              <a:spcAft>
                <a:spcPts val="0"/>
              </a:spcAft>
              <a:buSzPts val="1800"/>
              <a:buChar char="●"/>
            </a:pPr>
            <a:endParaRPr lang="en-US" dirty="0"/>
          </a:p>
        </p:txBody>
      </p:sp>
    </p:spTree>
    <p:extLst>
      <p:ext uri="{BB962C8B-B14F-4D97-AF65-F5344CB8AC3E}">
        <p14:creationId xmlns:p14="http://schemas.microsoft.com/office/powerpoint/2010/main" val="726237455"/>
      </p:ext>
    </p:extLst>
  </p:cSld>
  <p:clrMapOvr>
    <a:masterClrMapping/>
  </p:clrMapOvr>
  <p:transition spd="med">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US" dirty="0"/>
              <a:t>Load Balancing</a:t>
            </a:r>
            <a:endParaRPr dirty="0"/>
          </a:p>
        </p:txBody>
      </p:sp>
      <p:pic>
        <p:nvPicPr>
          <p:cNvPr id="79" name="Google Shape;79;p3" descr="Load Balancer Icons - Free SVG &amp; PNG Load Balancer Images - Noun Project"/>
          <p:cNvPicPr preferRelativeResize="0"/>
          <p:nvPr/>
        </p:nvPicPr>
        <p:blipFill rotWithShape="1">
          <a:blip r:embed="rId3">
            <a:alphaModFix/>
          </a:blip>
          <a:srcRect/>
          <a:stretch/>
        </p:blipFill>
        <p:spPr>
          <a:xfrm>
            <a:off x="311700" y="333300"/>
            <a:ext cx="1905000" cy="1905000"/>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endCondLst>
                                    <p:cond evt="onNext" delay="0">
                                      <p:tgtEl>
                                        <p:sldTgt/>
                                      </p:tgtEl>
                                    </p:cond>
                                  </p:end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Cleanup</a:t>
            </a:r>
            <a:endParaRPr dirty="0"/>
          </a:p>
        </p:txBody>
      </p:sp>
      <p:sp>
        <p:nvSpPr>
          <p:cNvPr id="160" name="Google Shape;160;p16"/>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a:t>Link: </a:t>
            </a:r>
          </a:p>
          <a:p>
            <a:pPr marL="114300" lvl="0" indent="0" algn="l" rtl="0">
              <a:lnSpc>
                <a:spcPct val="115000"/>
              </a:lnSpc>
              <a:spcBef>
                <a:spcPts val="0"/>
              </a:spcBef>
              <a:spcAft>
                <a:spcPts val="0"/>
              </a:spcAft>
              <a:buSzPts val="1800"/>
              <a:buNone/>
            </a:pPr>
            <a:r>
              <a:rPr lang="en-US" dirty="0">
                <a:hlinkClick r:id="rId3"/>
              </a:rPr>
              <a:t>https://drive.google.com/file/d/1hNNlR8O32-PhnYLZL09M3e82EaVkTlGq/view?usp=sharing</a:t>
            </a:r>
            <a:endParaRPr lang="en-US" dirty="0"/>
          </a:p>
          <a:p>
            <a:pPr marL="114300" lvl="0" indent="0" algn="l" rtl="0">
              <a:lnSpc>
                <a:spcPct val="115000"/>
              </a:lnSpc>
              <a:spcBef>
                <a:spcPts val="0"/>
              </a:spcBef>
              <a:spcAft>
                <a:spcPts val="0"/>
              </a:spcAft>
              <a:buSzPts val="1800"/>
              <a:buNone/>
            </a:pPr>
            <a:endParaRPr lang="en-US" dirty="0"/>
          </a:p>
        </p:txBody>
      </p:sp>
    </p:spTree>
    <p:extLst>
      <p:ext uri="{BB962C8B-B14F-4D97-AF65-F5344CB8AC3E}">
        <p14:creationId xmlns:p14="http://schemas.microsoft.com/office/powerpoint/2010/main" val="718887387"/>
      </p:ext>
    </p:extLst>
  </p:cSld>
  <p:clrMapOvr>
    <a:masterClrMapping/>
  </p:clrMapOvr>
  <p:transition spd="med">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0c777748b_0_0"/>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dirty="0"/>
              <a:t>Auto Scaling</a:t>
            </a:r>
            <a:endParaRPr dirty="0"/>
          </a:p>
        </p:txBody>
      </p:sp>
      <p:pic>
        <p:nvPicPr>
          <p:cNvPr id="191" name="Google Shape;191;g2e0c777748b_0_0"/>
          <p:cNvPicPr preferRelativeResize="0"/>
          <p:nvPr/>
        </p:nvPicPr>
        <p:blipFill>
          <a:blip r:embed="rId3">
            <a:alphaModFix/>
          </a:blip>
          <a:stretch>
            <a:fillRect/>
          </a:stretch>
        </p:blipFill>
        <p:spPr>
          <a:xfrm>
            <a:off x="714100" y="517300"/>
            <a:ext cx="1537025" cy="1537000"/>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repeatCount="indefinite" fill="hold" nodeType="withEffect">
                                  <p:stCondLst>
                                    <p:cond delay="0"/>
                                  </p:stCondLst>
                                  <p:endCondLst>
                                    <p:cond evt="onNext" delay="0">
                                      <p:tgtEl>
                                        <p:sldTgt/>
                                      </p:tgtEl>
                                    </p:cond>
                                  </p:endCondLst>
                                  <p:childTnLst>
                                    <p:set>
                                      <p:cBhvr>
                                        <p:cTn id="6" dur="1" fill="hold">
                                          <p:stCondLst>
                                            <p:cond delay="0"/>
                                          </p:stCondLst>
                                        </p:cTn>
                                        <p:tgtEl>
                                          <p:spTgt spid="191"/>
                                        </p:tgtEl>
                                        <p:attrNameLst>
                                          <p:attrName>style.visibility</p:attrName>
                                        </p:attrNameLst>
                                      </p:cBhvr>
                                      <p:to>
                                        <p:strVal val="visible"/>
                                      </p:to>
                                    </p:set>
                                    <p:animEffect transition="in" filter="circle(in)">
                                      <p:cBhvr>
                                        <p:cTn id="7" dur="10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2e0c777748b_0_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Khái niệm</a:t>
            </a:r>
            <a:endParaRPr/>
          </a:p>
        </p:txBody>
      </p:sp>
      <p:sp>
        <p:nvSpPr>
          <p:cNvPr id="197" name="Google Shape;197;g2e0c777748b_0_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Auto scaling là một dịch vụ giúp bạn tự động điều chỉnh số lượng (scale in/out) các máy chủ (EC2 instance) dựa trên điều kiện xác định trước</a:t>
            </a:r>
            <a:endParaRPr/>
          </a:p>
        </p:txBody>
      </p:sp>
    </p:spTree>
  </p:cSld>
  <p:clrMapOvr>
    <a:masterClrMapping/>
  </p:clrMapOvr>
  <p:transition spd="med">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2e0c777748b_0_1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Lợi ích</a:t>
            </a:r>
            <a:endParaRPr/>
          </a:p>
        </p:txBody>
      </p:sp>
      <p:sp>
        <p:nvSpPr>
          <p:cNvPr id="203" name="Google Shape;203;g2e0c777748b_0_1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err="1"/>
              <a:t>Tối</a:t>
            </a:r>
            <a:r>
              <a:rPr lang="en-US" dirty="0"/>
              <a:t> </a:t>
            </a:r>
            <a:r>
              <a:rPr lang="en-US" dirty="0" err="1"/>
              <a:t>ưu</a:t>
            </a:r>
            <a:r>
              <a:rPr lang="en-US" dirty="0"/>
              <a:t> </a:t>
            </a:r>
            <a:r>
              <a:rPr lang="en-US" dirty="0" err="1"/>
              <a:t>hóa</a:t>
            </a:r>
            <a:r>
              <a:rPr lang="en-US" dirty="0"/>
              <a:t> chi </a:t>
            </a:r>
            <a:r>
              <a:rPr lang="en-US" dirty="0" err="1"/>
              <a:t>phí</a:t>
            </a:r>
            <a:r>
              <a:rPr lang="en-US" dirty="0"/>
              <a:t>: </a:t>
            </a:r>
            <a:r>
              <a:rPr lang="en-US" dirty="0" err="1"/>
              <a:t>tự</a:t>
            </a:r>
            <a:r>
              <a:rPr lang="en-US" dirty="0"/>
              <a:t> </a:t>
            </a:r>
            <a:r>
              <a:rPr lang="en-US" dirty="0" err="1"/>
              <a:t>động</a:t>
            </a:r>
            <a:r>
              <a:rPr lang="en-US" dirty="0"/>
              <a:t> </a:t>
            </a:r>
            <a:r>
              <a:rPr lang="en-US" dirty="0" err="1"/>
              <a:t>điều</a:t>
            </a:r>
            <a:r>
              <a:rPr lang="en-US" dirty="0"/>
              <a:t> </a:t>
            </a:r>
            <a:r>
              <a:rPr lang="en-US" dirty="0" err="1"/>
              <a:t>chỉnh</a:t>
            </a:r>
            <a:r>
              <a:rPr lang="en-US" dirty="0"/>
              <a:t> </a:t>
            </a:r>
            <a:r>
              <a:rPr lang="en-US" dirty="0" err="1"/>
              <a:t>số</a:t>
            </a:r>
            <a:r>
              <a:rPr lang="en-US" dirty="0"/>
              <a:t> </a:t>
            </a:r>
            <a:r>
              <a:rPr lang="en-US" dirty="0" err="1"/>
              <a:t>lượng</a:t>
            </a:r>
            <a:r>
              <a:rPr lang="en-US" dirty="0"/>
              <a:t> </a:t>
            </a:r>
            <a:r>
              <a:rPr lang="en-US" dirty="0" err="1"/>
              <a:t>tài</a:t>
            </a:r>
            <a:r>
              <a:rPr lang="en-US" dirty="0"/>
              <a:t> </a:t>
            </a:r>
            <a:r>
              <a:rPr lang="en-US" dirty="0" err="1"/>
              <a:t>nguyên</a:t>
            </a:r>
            <a:r>
              <a:rPr lang="en-US" dirty="0"/>
              <a:t> </a:t>
            </a:r>
            <a:r>
              <a:rPr lang="en-US" dirty="0" err="1"/>
              <a:t>dựa</a:t>
            </a:r>
            <a:r>
              <a:rPr lang="en-US" dirty="0"/>
              <a:t> trên </a:t>
            </a:r>
            <a:r>
              <a:rPr lang="en-US" dirty="0" err="1"/>
              <a:t>nhu</a:t>
            </a:r>
            <a:r>
              <a:rPr lang="en-US" dirty="0"/>
              <a:t> </a:t>
            </a:r>
            <a:r>
              <a:rPr lang="en-US" dirty="0" err="1"/>
              <a:t>cầu</a:t>
            </a:r>
            <a:r>
              <a:rPr lang="en-US" dirty="0"/>
              <a:t> </a:t>
            </a:r>
            <a:r>
              <a:rPr lang="en-US" dirty="0" err="1"/>
              <a:t>thực</a:t>
            </a:r>
            <a:r>
              <a:rPr lang="en-US" dirty="0"/>
              <a:t> </a:t>
            </a:r>
            <a:r>
              <a:rPr lang="en-US" dirty="0" err="1"/>
              <a:t>tế</a:t>
            </a:r>
            <a:endParaRPr dirty="0"/>
          </a:p>
          <a:p>
            <a:pPr marL="457200" lvl="0" indent="-342900" algn="l" rtl="0">
              <a:spcBef>
                <a:spcPts val="0"/>
              </a:spcBef>
              <a:spcAft>
                <a:spcPts val="0"/>
              </a:spcAft>
              <a:buSzPts val="1800"/>
              <a:buChar char="●"/>
            </a:pPr>
            <a:r>
              <a:rPr lang="en-US" dirty="0" err="1"/>
              <a:t>Nâng</a:t>
            </a:r>
            <a:r>
              <a:rPr lang="en-US" dirty="0"/>
              <a:t> </a:t>
            </a:r>
            <a:r>
              <a:rPr lang="en-US" dirty="0" err="1"/>
              <a:t>cao</a:t>
            </a:r>
            <a:r>
              <a:rPr lang="en-US" dirty="0"/>
              <a:t> </a:t>
            </a:r>
            <a:r>
              <a:rPr lang="en-US" dirty="0" err="1"/>
              <a:t>hiệu</a:t>
            </a:r>
            <a:r>
              <a:rPr lang="en-US" dirty="0"/>
              <a:t> </a:t>
            </a:r>
            <a:r>
              <a:rPr lang="en-US" dirty="0" err="1"/>
              <a:t>suất</a:t>
            </a:r>
            <a:r>
              <a:rPr lang="en-US" dirty="0"/>
              <a:t> và </a:t>
            </a:r>
            <a:r>
              <a:rPr lang="en-US" dirty="0" err="1"/>
              <a:t>tính</a:t>
            </a:r>
            <a:r>
              <a:rPr lang="en-US" dirty="0"/>
              <a:t> </a:t>
            </a:r>
            <a:r>
              <a:rPr lang="en-US" dirty="0" err="1"/>
              <a:t>sẵn</a:t>
            </a:r>
            <a:r>
              <a:rPr lang="en-US" dirty="0"/>
              <a:t> </a:t>
            </a:r>
            <a:r>
              <a:rPr lang="en-US" dirty="0" err="1"/>
              <a:t>sàng</a:t>
            </a:r>
            <a:r>
              <a:rPr lang="en-US" dirty="0"/>
              <a:t>: </a:t>
            </a:r>
            <a:r>
              <a:rPr lang="en-US" dirty="0" err="1"/>
              <a:t>đảm</a:t>
            </a:r>
            <a:r>
              <a:rPr lang="en-US" dirty="0"/>
              <a:t> </a:t>
            </a:r>
            <a:r>
              <a:rPr lang="en-US" dirty="0" err="1"/>
              <a:t>bảo</a:t>
            </a:r>
            <a:r>
              <a:rPr lang="en-US" dirty="0"/>
              <a:t> </a:t>
            </a:r>
            <a:r>
              <a:rPr lang="en-US" dirty="0" err="1"/>
              <a:t>rằng</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của</a:t>
            </a:r>
            <a:r>
              <a:rPr lang="en-US" dirty="0"/>
              <a:t> </a:t>
            </a:r>
            <a:r>
              <a:rPr lang="en-US" dirty="0" err="1"/>
              <a:t>bạn</a:t>
            </a:r>
            <a:r>
              <a:rPr lang="en-US" dirty="0"/>
              <a:t> có </a:t>
            </a:r>
            <a:r>
              <a:rPr lang="en-US" dirty="0" err="1"/>
              <a:t>thể</a:t>
            </a:r>
            <a:r>
              <a:rPr lang="en-US" dirty="0"/>
              <a:t> </a:t>
            </a:r>
            <a:r>
              <a:rPr lang="en-US" dirty="0" err="1"/>
              <a:t>xử</a:t>
            </a:r>
            <a:r>
              <a:rPr lang="en-US" dirty="0"/>
              <a:t> </a:t>
            </a:r>
            <a:r>
              <a:rPr lang="en-US" dirty="0" err="1"/>
              <a:t>lý</a:t>
            </a:r>
            <a:r>
              <a:rPr lang="en-US" dirty="0"/>
              <a:t> </a:t>
            </a:r>
            <a:r>
              <a:rPr lang="en-US" dirty="0" err="1"/>
              <a:t>tăng</a:t>
            </a:r>
            <a:r>
              <a:rPr lang="en-US" dirty="0"/>
              <a:t> </a:t>
            </a:r>
            <a:r>
              <a:rPr lang="en-US" dirty="0" err="1"/>
              <a:t>đột</a:t>
            </a:r>
            <a:r>
              <a:rPr lang="en-US" dirty="0"/>
              <a:t> biến về </a:t>
            </a:r>
            <a:r>
              <a:rPr lang="en-US" dirty="0" err="1"/>
              <a:t>lưu</a:t>
            </a:r>
            <a:r>
              <a:rPr lang="en-US" dirty="0"/>
              <a:t> </a:t>
            </a:r>
            <a:r>
              <a:rPr lang="en-US" dirty="0" err="1"/>
              <a:t>lượng</a:t>
            </a:r>
            <a:r>
              <a:rPr lang="en-US" dirty="0"/>
              <a:t> </a:t>
            </a:r>
            <a:r>
              <a:rPr lang="en-US" dirty="0" err="1"/>
              <a:t>truy</a:t>
            </a:r>
            <a:r>
              <a:rPr lang="en-US" dirty="0"/>
              <a:t> </a:t>
            </a:r>
            <a:r>
              <a:rPr lang="en-US" dirty="0" err="1"/>
              <a:t>cập</a:t>
            </a:r>
            <a:r>
              <a:rPr lang="en-US" dirty="0"/>
              <a:t>; </a:t>
            </a:r>
            <a:r>
              <a:rPr lang="en-US" dirty="0" err="1"/>
              <a:t>giảm</a:t>
            </a:r>
            <a:r>
              <a:rPr lang="en-US" dirty="0"/>
              <a:t> </a:t>
            </a:r>
            <a:r>
              <a:rPr lang="en-US" dirty="0" err="1"/>
              <a:t>thời</a:t>
            </a:r>
            <a:r>
              <a:rPr lang="en-US" dirty="0"/>
              <a:t> </a:t>
            </a:r>
            <a:r>
              <a:rPr lang="en-US" dirty="0" err="1"/>
              <a:t>gian</a:t>
            </a:r>
            <a:r>
              <a:rPr lang="en-US" dirty="0"/>
              <a:t> downtime</a:t>
            </a:r>
            <a:endParaRPr dirty="0"/>
          </a:p>
          <a:p>
            <a:pPr marL="457200" lvl="0" indent="-342900" algn="l" rtl="0">
              <a:spcBef>
                <a:spcPts val="0"/>
              </a:spcBef>
              <a:spcAft>
                <a:spcPts val="0"/>
              </a:spcAft>
              <a:buSzPts val="1800"/>
              <a:buChar char="●"/>
            </a:pPr>
            <a:r>
              <a:rPr lang="en-US" dirty="0" err="1"/>
              <a:t>Cải</a:t>
            </a:r>
            <a:r>
              <a:rPr lang="en-US" dirty="0"/>
              <a:t> </a:t>
            </a:r>
            <a:r>
              <a:rPr lang="en-US" dirty="0" err="1"/>
              <a:t>thiện</a:t>
            </a:r>
            <a:r>
              <a:rPr lang="en-US" dirty="0"/>
              <a:t> </a:t>
            </a:r>
            <a:r>
              <a:rPr lang="en-US" dirty="0" err="1"/>
              <a:t>trải</a:t>
            </a:r>
            <a:r>
              <a:rPr lang="en-US" dirty="0"/>
              <a:t> </a:t>
            </a:r>
            <a:r>
              <a:rPr lang="en-US" dirty="0" err="1"/>
              <a:t>nghiệm</a:t>
            </a:r>
            <a:r>
              <a:rPr lang="en-US" dirty="0"/>
              <a:t> </a:t>
            </a:r>
            <a:r>
              <a:rPr lang="en-US" dirty="0" err="1"/>
              <a:t>người</a:t>
            </a:r>
            <a:r>
              <a:rPr lang="en-US" dirty="0"/>
              <a:t> </a:t>
            </a:r>
            <a:r>
              <a:rPr lang="en-US" dirty="0" err="1"/>
              <a:t>dùng</a:t>
            </a:r>
            <a:r>
              <a:rPr lang="en-US" dirty="0"/>
              <a:t>: khi </a:t>
            </a:r>
            <a:r>
              <a:rPr lang="en-US" dirty="0" err="1"/>
              <a:t>hiệu</a:t>
            </a:r>
            <a:r>
              <a:rPr lang="en-US" dirty="0"/>
              <a:t> </a:t>
            </a:r>
            <a:r>
              <a:rPr lang="en-US" dirty="0" err="1"/>
              <a:t>suất</a:t>
            </a:r>
            <a:r>
              <a:rPr lang="en-US" dirty="0"/>
              <a:t> </a:t>
            </a:r>
            <a:r>
              <a:rPr lang="en-US" dirty="0" err="1"/>
              <a:t>ổn</a:t>
            </a:r>
            <a:r>
              <a:rPr lang="en-US" dirty="0"/>
              <a:t> </a:t>
            </a:r>
            <a:r>
              <a:rPr lang="en-US" dirty="0" err="1"/>
              <a:t>đinh</a:t>
            </a:r>
            <a:r>
              <a:rPr lang="en-US" dirty="0"/>
              <a:t> và </a:t>
            </a:r>
            <a:r>
              <a:rPr lang="en-US" dirty="0" err="1"/>
              <a:t>giảm</a:t>
            </a:r>
            <a:r>
              <a:rPr lang="en-US" dirty="0"/>
              <a:t> </a:t>
            </a:r>
            <a:r>
              <a:rPr lang="en-US" dirty="0" err="1"/>
              <a:t>độ</a:t>
            </a:r>
            <a:r>
              <a:rPr lang="en-US" dirty="0"/>
              <a:t> </a:t>
            </a:r>
            <a:r>
              <a:rPr lang="en-US" dirty="0" err="1"/>
              <a:t>trễ</a:t>
            </a:r>
            <a:r>
              <a:rPr lang="en-US" dirty="0"/>
              <a:t> và </a:t>
            </a:r>
            <a:r>
              <a:rPr lang="en-US" dirty="0" err="1"/>
              <a:t>thời</a:t>
            </a:r>
            <a:r>
              <a:rPr lang="en-US" dirty="0"/>
              <a:t> </a:t>
            </a:r>
            <a:r>
              <a:rPr lang="en-US" dirty="0" err="1"/>
              <a:t>gian</a:t>
            </a:r>
            <a:r>
              <a:rPr lang="en-US" dirty="0"/>
              <a:t> </a:t>
            </a:r>
            <a:r>
              <a:rPr lang="en-US" dirty="0" err="1"/>
              <a:t>phản</a:t>
            </a:r>
            <a:r>
              <a:rPr lang="en-US" dirty="0"/>
              <a:t> </a:t>
            </a:r>
            <a:r>
              <a:rPr lang="en-US" dirty="0" err="1"/>
              <a:t>hồi</a:t>
            </a:r>
            <a:endParaRPr dirty="0"/>
          </a:p>
        </p:txBody>
      </p:sp>
      <p:pic>
        <p:nvPicPr>
          <p:cNvPr id="4" name="Picture 3">
            <a:extLst>
              <a:ext uri="{FF2B5EF4-FFF2-40B4-BE49-F238E27FC236}">
                <a16:creationId xmlns:a16="http://schemas.microsoft.com/office/drawing/2014/main" id="{6FD2209E-77CC-B283-AF7D-656340568DB0}"/>
              </a:ext>
            </a:extLst>
          </p:cNvPr>
          <p:cNvPicPr>
            <a:picLocks noChangeAspect="1"/>
          </p:cNvPicPr>
          <p:nvPr/>
        </p:nvPicPr>
        <p:blipFill>
          <a:blip r:embed="rId3"/>
          <a:stretch>
            <a:fillRect/>
          </a:stretch>
        </p:blipFill>
        <p:spPr>
          <a:xfrm>
            <a:off x="1475970" y="3296470"/>
            <a:ext cx="1271417" cy="1753325"/>
          </a:xfrm>
          <a:prstGeom prst="rect">
            <a:avLst/>
          </a:prstGeom>
        </p:spPr>
      </p:pic>
      <p:pic>
        <p:nvPicPr>
          <p:cNvPr id="6" name="Picture 5">
            <a:extLst>
              <a:ext uri="{FF2B5EF4-FFF2-40B4-BE49-F238E27FC236}">
                <a16:creationId xmlns:a16="http://schemas.microsoft.com/office/drawing/2014/main" id="{BD596F3C-7AF1-4A61-934C-B291F155F186}"/>
              </a:ext>
            </a:extLst>
          </p:cNvPr>
          <p:cNvPicPr>
            <a:picLocks noChangeAspect="1"/>
          </p:cNvPicPr>
          <p:nvPr/>
        </p:nvPicPr>
        <p:blipFill>
          <a:blip r:embed="rId4"/>
          <a:stretch>
            <a:fillRect/>
          </a:stretch>
        </p:blipFill>
        <p:spPr>
          <a:xfrm>
            <a:off x="3708938" y="3251319"/>
            <a:ext cx="1726124" cy="1798476"/>
          </a:xfrm>
          <a:prstGeom prst="rect">
            <a:avLst/>
          </a:prstGeom>
        </p:spPr>
      </p:pic>
      <p:pic>
        <p:nvPicPr>
          <p:cNvPr id="8" name="Picture 7">
            <a:extLst>
              <a:ext uri="{FF2B5EF4-FFF2-40B4-BE49-F238E27FC236}">
                <a16:creationId xmlns:a16="http://schemas.microsoft.com/office/drawing/2014/main" id="{529A7335-113F-7986-F0A1-E29142489C24}"/>
              </a:ext>
            </a:extLst>
          </p:cNvPr>
          <p:cNvPicPr>
            <a:picLocks noChangeAspect="1"/>
          </p:cNvPicPr>
          <p:nvPr/>
        </p:nvPicPr>
        <p:blipFill>
          <a:blip r:embed="rId5"/>
          <a:stretch>
            <a:fillRect/>
          </a:stretch>
        </p:blipFill>
        <p:spPr>
          <a:xfrm>
            <a:off x="6396613" y="3206168"/>
            <a:ext cx="1449360" cy="1798476"/>
          </a:xfrm>
          <a:prstGeom prst="rect">
            <a:avLst/>
          </a:prstGeom>
        </p:spPr>
      </p:pic>
    </p:spTree>
  </p:cSld>
  <p:clrMapOvr>
    <a:masterClrMapping/>
  </p:clrMapOvr>
  <p:transition spd="med">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e0c777748b_0_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Thuật ngữ</a:t>
            </a:r>
            <a:endParaRPr/>
          </a:p>
        </p:txBody>
      </p:sp>
      <p:sp>
        <p:nvSpPr>
          <p:cNvPr id="209" name="Google Shape;209;g2e0c777748b_0_22"/>
          <p:cNvSpPr txBox="1">
            <a:spLocks noGrp="1"/>
          </p:cNvSpPr>
          <p:nvPr>
            <p:ph type="body" idx="1"/>
          </p:nvPr>
        </p:nvSpPr>
        <p:spPr>
          <a:xfrm>
            <a:off x="311700" y="1266325"/>
            <a:ext cx="4683900" cy="358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a:t>Auto Scaling Group: Một nhóm các EC2 instances có khả năng mở rộng tự động theo các chính sách bạn thiết lập.</a:t>
            </a:r>
            <a:endParaRPr/>
          </a:p>
          <a:p>
            <a:pPr marL="914400" lvl="1" indent="-317500" algn="l" rtl="0">
              <a:spcBef>
                <a:spcPts val="0"/>
              </a:spcBef>
              <a:spcAft>
                <a:spcPts val="0"/>
              </a:spcAft>
              <a:buSzPts val="1400"/>
              <a:buChar char="○"/>
            </a:pPr>
            <a:r>
              <a:rPr lang="en-US"/>
              <a:t>Minimum Size: Số lượng instances tối thiểu mà ASG luôn phải duy trì.</a:t>
            </a:r>
            <a:endParaRPr/>
          </a:p>
          <a:p>
            <a:pPr marL="914400" lvl="1" indent="-317500" algn="l" rtl="0">
              <a:spcBef>
                <a:spcPts val="0"/>
              </a:spcBef>
              <a:spcAft>
                <a:spcPts val="0"/>
              </a:spcAft>
              <a:buSzPts val="1400"/>
              <a:buChar char="○"/>
            </a:pPr>
            <a:r>
              <a:rPr lang="en-US"/>
              <a:t>Maximum Size: Số lượng instances tối đa mà ASG có thể mở rộng.</a:t>
            </a:r>
            <a:endParaRPr/>
          </a:p>
          <a:p>
            <a:pPr marL="914400" lvl="1" indent="-317500" algn="l" rtl="0">
              <a:spcBef>
                <a:spcPts val="0"/>
              </a:spcBef>
              <a:spcAft>
                <a:spcPts val="0"/>
              </a:spcAft>
              <a:buSzPts val="1400"/>
              <a:buChar char="○"/>
            </a:pPr>
            <a:r>
              <a:rPr lang="en-US"/>
              <a:t>Desired Capacity: Số lượng instances mà bạn muốn ASG duy trì trong điều kiện bình thường.</a:t>
            </a:r>
            <a:endParaRPr/>
          </a:p>
          <a:p>
            <a:pPr marL="914400" lvl="0" indent="0" algn="l" rtl="0">
              <a:spcBef>
                <a:spcPts val="0"/>
              </a:spcBef>
              <a:spcAft>
                <a:spcPts val="0"/>
              </a:spcAft>
              <a:buNone/>
            </a:pPr>
            <a:endParaRPr/>
          </a:p>
        </p:txBody>
      </p:sp>
      <p:pic>
        <p:nvPicPr>
          <p:cNvPr id="210" name="Google Shape;210;g2e0c777748b_0_22"/>
          <p:cNvPicPr preferRelativeResize="0"/>
          <p:nvPr/>
        </p:nvPicPr>
        <p:blipFill>
          <a:blip r:embed="rId3">
            <a:alphaModFix/>
          </a:blip>
          <a:stretch>
            <a:fillRect/>
          </a:stretch>
        </p:blipFill>
        <p:spPr>
          <a:xfrm>
            <a:off x="5084375" y="1266325"/>
            <a:ext cx="3829440" cy="3302700"/>
          </a:xfrm>
          <a:prstGeom prst="rect">
            <a:avLst/>
          </a:prstGeom>
          <a:noFill/>
          <a:ln>
            <a:noFill/>
          </a:ln>
        </p:spPr>
      </p:pic>
    </p:spTree>
  </p:cSld>
  <p:clrMapOvr>
    <a:masterClrMapping/>
  </p:clrMapOvr>
  <p:transition spd="med">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e0c777748b_0_3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Thuật ngữ</a:t>
            </a:r>
            <a:endParaRPr/>
          </a:p>
        </p:txBody>
      </p:sp>
      <p:sp>
        <p:nvSpPr>
          <p:cNvPr id="216" name="Google Shape;216;g2e0c777748b_0_39"/>
          <p:cNvSpPr txBox="1">
            <a:spLocks noGrp="1"/>
          </p:cNvSpPr>
          <p:nvPr>
            <p:ph type="body" idx="1"/>
          </p:nvPr>
        </p:nvSpPr>
        <p:spPr>
          <a:xfrm>
            <a:off x="311700" y="1266325"/>
            <a:ext cx="4683900" cy="358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startAt="2"/>
            </a:pPr>
            <a:r>
              <a:rPr lang="en-US"/>
              <a:t>Launch Configuration/Template: Một tập hợp các thông số kỹ thuật để khởi chạy các instances mới, bao gồm loại instance, AMI (Amazon Machine Image), key pair, security groups, và các thông số khác</a:t>
            </a:r>
            <a:endParaRPr/>
          </a:p>
          <a:p>
            <a:pPr marL="914400" lvl="0" indent="0" algn="l" rtl="0">
              <a:spcBef>
                <a:spcPts val="0"/>
              </a:spcBef>
              <a:spcAft>
                <a:spcPts val="0"/>
              </a:spcAft>
              <a:buNone/>
            </a:pPr>
            <a:endParaRPr/>
          </a:p>
        </p:txBody>
      </p:sp>
      <p:pic>
        <p:nvPicPr>
          <p:cNvPr id="217" name="Google Shape;217;g2e0c777748b_0_39"/>
          <p:cNvPicPr preferRelativeResize="0"/>
          <p:nvPr/>
        </p:nvPicPr>
        <p:blipFill>
          <a:blip r:embed="rId3">
            <a:alphaModFix/>
          </a:blip>
          <a:stretch>
            <a:fillRect/>
          </a:stretch>
        </p:blipFill>
        <p:spPr>
          <a:xfrm>
            <a:off x="5148000" y="1304825"/>
            <a:ext cx="3843600" cy="2775484"/>
          </a:xfrm>
          <a:prstGeom prst="rect">
            <a:avLst/>
          </a:prstGeom>
          <a:noFill/>
          <a:ln>
            <a:noFill/>
          </a:ln>
        </p:spPr>
      </p:pic>
    </p:spTree>
  </p:cSld>
  <p:clrMapOvr>
    <a:masterClrMapping/>
  </p:clrMapOvr>
  <p:transition spd="med">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e0c777748b_0_5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Thuật ngữ</a:t>
            </a:r>
            <a:endParaRPr/>
          </a:p>
        </p:txBody>
      </p:sp>
      <p:sp>
        <p:nvSpPr>
          <p:cNvPr id="223" name="Google Shape;223;g2e0c777748b_0_50"/>
          <p:cNvSpPr txBox="1">
            <a:spLocks noGrp="1"/>
          </p:cNvSpPr>
          <p:nvPr>
            <p:ph type="body" idx="1"/>
          </p:nvPr>
        </p:nvSpPr>
        <p:spPr>
          <a:xfrm>
            <a:off x="311700" y="1266325"/>
            <a:ext cx="8334600" cy="358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startAt="3"/>
            </a:pPr>
            <a:r>
              <a:rPr lang="en-US"/>
              <a:t>Scaling Policies: Các chính sách xác định khi nào và cách thức ASG nên thêm hoặc loại bỏ instances, thường dựa trên các số liệu như CPU utilization, request count, v.v.</a:t>
            </a:r>
            <a:endParaRPr/>
          </a:p>
          <a:p>
            <a:pPr marL="914400" lvl="0" indent="0" algn="l" rtl="0">
              <a:spcBef>
                <a:spcPts val="0"/>
              </a:spcBef>
              <a:spcAft>
                <a:spcPts val="0"/>
              </a:spcAft>
              <a:buNone/>
            </a:pPr>
            <a:endParaRPr/>
          </a:p>
        </p:txBody>
      </p:sp>
    </p:spTree>
  </p:cSld>
  <p:clrMapOvr>
    <a:masterClrMapping/>
  </p:clrMapOvr>
  <p:transition spd="med">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e0c777748b_0_5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Phân loại scaling policies</a:t>
            </a:r>
            <a:endParaRPr/>
          </a:p>
        </p:txBody>
      </p:sp>
      <p:pic>
        <p:nvPicPr>
          <p:cNvPr id="229" name="Google Shape;229;g2e0c777748b_0_58"/>
          <p:cNvPicPr preferRelativeResize="0"/>
          <p:nvPr/>
        </p:nvPicPr>
        <p:blipFill>
          <a:blip r:embed="rId3">
            <a:alphaModFix/>
          </a:blip>
          <a:stretch>
            <a:fillRect/>
          </a:stretch>
        </p:blipFill>
        <p:spPr>
          <a:xfrm>
            <a:off x="748331" y="1152425"/>
            <a:ext cx="7647345" cy="3908349"/>
          </a:xfrm>
          <a:prstGeom prst="rect">
            <a:avLst/>
          </a:prstGeom>
          <a:noFill/>
          <a:ln>
            <a:noFill/>
          </a:ln>
        </p:spPr>
      </p:pic>
    </p:spTree>
  </p:cSld>
  <p:clrMapOvr>
    <a:masterClrMapping/>
  </p:clrMapOvr>
  <p:transition spd="med">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2e0c777748b_0_6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Phân loại scaling policies</a:t>
            </a:r>
            <a:endParaRPr/>
          </a:p>
        </p:txBody>
      </p:sp>
      <p:sp>
        <p:nvSpPr>
          <p:cNvPr id="235" name="Google Shape;235;g2e0c777748b_0_67"/>
          <p:cNvSpPr txBox="1">
            <a:spLocks noGrp="1"/>
          </p:cNvSpPr>
          <p:nvPr>
            <p:ph type="body" idx="1"/>
          </p:nvPr>
        </p:nvSpPr>
        <p:spPr>
          <a:xfrm>
            <a:off x="311700" y="1266325"/>
            <a:ext cx="8520600" cy="369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t>Manual scaling:</a:t>
            </a:r>
            <a:r>
              <a:rPr lang="en-US" dirty="0"/>
              <a:t> </a:t>
            </a:r>
            <a:r>
              <a:rPr lang="en-US" dirty="0" err="1"/>
              <a:t>quản</a:t>
            </a:r>
            <a:r>
              <a:rPr lang="en-US" dirty="0"/>
              <a:t> </a:t>
            </a:r>
            <a:r>
              <a:rPr lang="en-US" dirty="0" err="1"/>
              <a:t>trị</a:t>
            </a:r>
            <a:r>
              <a:rPr lang="en-US" dirty="0"/>
              <a:t> </a:t>
            </a:r>
            <a:r>
              <a:rPr lang="en-US" dirty="0" err="1"/>
              <a:t>viên</a:t>
            </a:r>
            <a:r>
              <a:rPr lang="en-US" dirty="0"/>
              <a:t> </a:t>
            </a:r>
            <a:r>
              <a:rPr lang="en-US" dirty="0" err="1"/>
              <a:t>tự</a:t>
            </a:r>
            <a:r>
              <a:rPr lang="en-US" dirty="0"/>
              <a:t> </a:t>
            </a:r>
            <a:r>
              <a:rPr lang="en-US" dirty="0" err="1"/>
              <a:t>tay</a:t>
            </a:r>
            <a:r>
              <a:rPr lang="en-US" dirty="0"/>
              <a:t> </a:t>
            </a:r>
            <a:r>
              <a:rPr lang="en-US" dirty="0" err="1"/>
              <a:t>điều</a:t>
            </a:r>
            <a:r>
              <a:rPr lang="en-US" dirty="0"/>
              <a:t> </a:t>
            </a:r>
            <a:r>
              <a:rPr lang="en-US" dirty="0" err="1"/>
              <a:t>khiển</a:t>
            </a:r>
            <a:r>
              <a:rPr lang="en-US" dirty="0"/>
              <a:t> </a:t>
            </a:r>
            <a:r>
              <a:rPr lang="en-US" dirty="0" err="1"/>
              <a:t>số</a:t>
            </a:r>
            <a:r>
              <a:rPr lang="en-US" dirty="0"/>
              <a:t> </a:t>
            </a:r>
            <a:r>
              <a:rPr lang="en-US" dirty="0" err="1"/>
              <a:t>lượng</a:t>
            </a:r>
            <a:r>
              <a:rPr lang="en-US" dirty="0"/>
              <a:t> </a:t>
            </a:r>
            <a:r>
              <a:rPr lang="en-US" dirty="0" err="1"/>
              <a:t>tài</a:t>
            </a:r>
            <a:r>
              <a:rPr lang="en-US" dirty="0"/>
              <a:t> </a:t>
            </a:r>
            <a:r>
              <a:rPr lang="en-US" dirty="0" err="1"/>
              <a:t>nguyên</a:t>
            </a:r>
            <a:endParaRPr dirty="0"/>
          </a:p>
          <a:p>
            <a:pPr marL="457200" lvl="0" indent="-342900" algn="l" rtl="0">
              <a:spcBef>
                <a:spcPts val="0"/>
              </a:spcBef>
              <a:spcAft>
                <a:spcPts val="0"/>
              </a:spcAft>
              <a:buSzPts val="1800"/>
              <a:buChar char="●"/>
            </a:pPr>
            <a:r>
              <a:rPr lang="en-US" dirty="0"/>
              <a:t>    </a:t>
            </a:r>
            <a:r>
              <a:rPr lang="en-US" dirty="0" err="1"/>
              <a:t>Ưu</a:t>
            </a:r>
            <a:r>
              <a:rPr lang="en-US" dirty="0"/>
              <a:t> </a:t>
            </a:r>
            <a:r>
              <a:rPr lang="en-US" dirty="0" err="1"/>
              <a:t>điểm</a:t>
            </a:r>
            <a:r>
              <a:rPr lang="en-US" dirty="0"/>
              <a:t>: </a:t>
            </a:r>
            <a:r>
              <a:rPr lang="en-US" dirty="0" err="1"/>
              <a:t>Kiểm</a:t>
            </a:r>
            <a:r>
              <a:rPr lang="en-US" dirty="0"/>
              <a:t> </a:t>
            </a:r>
            <a:r>
              <a:rPr lang="en-US" dirty="0" err="1"/>
              <a:t>soát</a:t>
            </a:r>
            <a:r>
              <a:rPr lang="en-US" dirty="0"/>
              <a:t> </a:t>
            </a:r>
            <a:r>
              <a:rPr lang="en-US" dirty="0" err="1"/>
              <a:t>hoàn</a:t>
            </a:r>
            <a:r>
              <a:rPr lang="en-US" dirty="0"/>
              <a:t> </a:t>
            </a:r>
            <a:r>
              <a:rPr lang="en-US" dirty="0" err="1"/>
              <a:t>toàn</a:t>
            </a:r>
            <a:r>
              <a:rPr lang="en-US" dirty="0"/>
              <a:t> và chi </a:t>
            </a:r>
            <a:r>
              <a:rPr lang="en-US" dirty="0" err="1"/>
              <a:t>tiết</a:t>
            </a:r>
            <a:endParaRPr dirty="0"/>
          </a:p>
          <a:p>
            <a:pPr marL="457200" lvl="0" indent="-342900" algn="l" rtl="0">
              <a:spcBef>
                <a:spcPts val="0"/>
              </a:spcBef>
              <a:spcAft>
                <a:spcPts val="0"/>
              </a:spcAft>
              <a:buSzPts val="1800"/>
              <a:buChar char="●"/>
            </a:pPr>
            <a:r>
              <a:rPr lang="en-US" dirty="0"/>
              <a:t>    </a:t>
            </a:r>
            <a:r>
              <a:rPr lang="en-US" dirty="0" err="1"/>
              <a:t>Nhược</a:t>
            </a:r>
            <a:r>
              <a:rPr lang="en-US" dirty="0"/>
              <a:t> </a:t>
            </a:r>
            <a:r>
              <a:rPr lang="en-US" dirty="0" err="1"/>
              <a:t>điểm</a:t>
            </a:r>
            <a:r>
              <a:rPr lang="en-US" dirty="0"/>
              <a:t>: </a:t>
            </a:r>
            <a:r>
              <a:rPr lang="en-US" dirty="0" err="1"/>
              <a:t>Không</a:t>
            </a:r>
            <a:r>
              <a:rPr lang="en-US" dirty="0"/>
              <a:t> </a:t>
            </a:r>
            <a:r>
              <a:rPr lang="en-US" dirty="0" err="1"/>
              <a:t>tự</a:t>
            </a:r>
            <a:r>
              <a:rPr lang="en-US" dirty="0"/>
              <a:t> </a:t>
            </a:r>
            <a:r>
              <a:rPr lang="en-US" dirty="0" err="1"/>
              <a:t>động</a:t>
            </a:r>
            <a:r>
              <a:rPr lang="en-US" dirty="0"/>
              <a:t>, </a:t>
            </a:r>
            <a:r>
              <a:rPr lang="en-US" dirty="0" err="1"/>
              <a:t>yêu</a:t>
            </a:r>
            <a:r>
              <a:rPr lang="en-US" dirty="0"/>
              <a:t> </a:t>
            </a:r>
            <a:r>
              <a:rPr lang="en-US" dirty="0" err="1"/>
              <a:t>cầu</a:t>
            </a:r>
            <a:r>
              <a:rPr lang="en-US" dirty="0"/>
              <a:t> </a:t>
            </a:r>
            <a:r>
              <a:rPr lang="en-US" dirty="0" err="1"/>
              <a:t>giám</a:t>
            </a:r>
            <a:r>
              <a:rPr lang="en-US" dirty="0"/>
              <a:t> </a:t>
            </a:r>
            <a:r>
              <a:rPr lang="en-US" dirty="0" err="1"/>
              <a:t>sát</a:t>
            </a:r>
            <a:r>
              <a:rPr lang="en-US" dirty="0"/>
              <a:t> </a:t>
            </a:r>
            <a:r>
              <a:rPr lang="en-US" dirty="0" err="1"/>
              <a:t>liên</a:t>
            </a:r>
            <a:r>
              <a:rPr lang="en-US" dirty="0"/>
              <a:t> </a:t>
            </a:r>
            <a:r>
              <a:rPr lang="en-US" dirty="0" err="1"/>
              <a:t>tục</a:t>
            </a:r>
            <a:r>
              <a:rPr lang="en-US" dirty="0"/>
              <a:t>, </a:t>
            </a:r>
            <a:r>
              <a:rPr lang="en-US" dirty="0" err="1"/>
              <a:t>phản</a:t>
            </a:r>
            <a:r>
              <a:rPr lang="en-US" dirty="0"/>
              <a:t> </a:t>
            </a:r>
            <a:r>
              <a:rPr lang="en-US" dirty="0" err="1"/>
              <a:t>ứng</a:t>
            </a:r>
            <a:r>
              <a:rPr lang="en-US" dirty="0"/>
              <a:t> </a:t>
            </a:r>
            <a:r>
              <a:rPr lang="en-US" dirty="0" err="1"/>
              <a:t>chậm</a:t>
            </a:r>
            <a:endParaRPr dirty="0"/>
          </a:p>
          <a:p>
            <a:pPr marL="457200" lvl="0" indent="-342900" algn="l" rtl="0">
              <a:spcBef>
                <a:spcPts val="0"/>
              </a:spcBef>
              <a:spcAft>
                <a:spcPts val="0"/>
              </a:spcAft>
              <a:buSzPts val="1800"/>
              <a:buChar char="●"/>
            </a:pPr>
            <a:r>
              <a:rPr lang="en-US" dirty="0"/>
              <a:t>    Use case: Thích </a:t>
            </a:r>
            <a:r>
              <a:rPr lang="en-US" dirty="0" err="1"/>
              <a:t>hợp</a:t>
            </a:r>
            <a:r>
              <a:rPr lang="en-US" dirty="0"/>
              <a:t> </a:t>
            </a:r>
            <a:r>
              <a:rPr lang="en-US" dirty="0" err="1"/>
              <a:t>cho</a:t>
            </a:r>
            <a:r>
              <a:rPr lang="en-US" dirty="0"/>
              <a:t> </a:t>
            </a:r>
            <a:r>
              <a:rPr lang="en-US" dirty="0" err="1"/>
              <a:t>các</a:t>
            </a:r>
            <a:r>
              <a:rPr lang="en-US" dirty="0"/>
              <a:t> </a:t>
            </a:r>
            <a:r>
              <a:rPr lang="en-US" dirty="0" err="1"/>
              <a:t>hệ</a:t>
            </a:r>
            <a:r>
              <a:rPr lang="en-US" dirty="0"/>
              <a:t> thống </a:t>
            </a:r>
            <a:r>
              <a:rPr lang="en-US" dirty="0" err="1"/>
              <a:t>nhỏ</a:t>
            </a:r>
            <a:r>
              <a:rPr lang="en-US" dirty="0"/>
              <a:t>, </a:t>
            </a:r>
            <a:r>
              <a:rPr lang="en-US" dirty="0" err="1"/>
              <a:t>ít</a:t>
            </a:r>
            <a:r>
              <a:rPr lang="en-US" dirty="0"/>
              <a:t> biến </a:t>
            </a:r>
            <a:r>
              <a:rPr lang="en-US" dirty="0" err="1"/>
              <a:t>động</a:t>
            </a:r>
            <a:r>
              <a:rPr lang="en-US" dirty="0"/>
              <a:t> về </a:t>
            </a:r>
            <a:r>
              <a:rPr lang="en-US" dirty="0" err="1"/>
              <a:t>tải</a:t>
            </a:r>
            <a:r>
              <a:rPr lang="en-US" dirty="0"/>
              <a:t> </a:t>
            </a:r>
            <a:r>
              <a:rPr lang="en-US" dirty="0" err="1"/>
              <a:t>hoặc</a:t>
            </a:r>
            <a:r>
              <a:rPr lang="en-US" dirty="0"/>
              <a:t> </a:t>
            </a:r>
            <a:r>
              <a:rPr lang="en-US" dirty="0" err="1"/>
              <a:t>cần</a:t>
            </a:r>
            <a:r>
              <a:rPr lang="en-US" dirty="0"/>
              <a:t> </a:t>
            </a:r>
            <a:r>
              <a:rPr lang="en-US" dirty="0" err="1"/>
              <a:t>kiểm</a:t>
            </a:r>
            <a:r>
              <a:rPr lang="en-US" dirty="0"/>
              <a:t> </a:t>
            </a:r>
            <a:r>
              <a:rPr lang="en-US" dirty="0" err="1"/>
              <a:t>soát</a:t>
            </a:r>
            <a:r>
              <a:rPr lang="en-US" dirty="0"/>
              <a:t> chi </a:t>
            </a:r>
            <a:r>
              <a:rPr lang="en-US" dirty="0" err="1"/>
              <a:t>tiết</a:t>
            </a:r>
            <a:r>
              <a:rPr lang="en-US" dirty="0"/>
              <a:t> ( web </a:t>
            </a:r>
            <a:r>
              <a:rPr lang="en-US" dirty="0" err="1"/>
              <a:t>nội</a:t>
            </a:r>
            <a:r>
              <a:rPr lang="en-US" dirty="0"/>
              <a:t> </a:t>
            </a:r>
            <a:r>
              <a:rPr lang="en-US" dirty="0" err="1"/>
              <a:t>bộ</a:t>
            </a:r>
            <a:r>
              <a:rPr lang="en-US" dirty="0"/>
              <a:t> </a:t>
            </a:r>
            <a:r>
              <a:rPr lang="en-US" dirty="0" err="1"/>
              <a:t>cho</a:t>
            </a:r>
            <a:r>
              <a:rPr lang="en-US" dirty="0"/>
              <a:t> </a:t>
            </a:r>
            <a:r>
              <a:rPr lang="en-US" dirty="0" err="1"/>
              <a:t>nhân</a:t>
            </a:r>
            <a:r>
              <a:rPr lang="en-US" dirty="0"/>
              <a:t> </a:t>
            </a:r>
            <a:r>
              <a:rPr lang="en-US" dirty="0" err="1"/>
              <a:t>viên</a:t>
            </a:r>
            <a:r>
              <a:rPr lang="en-US" dirty="0"/>
              <a:t>)</a:t>
            </a:r>
            <a:endParaRPr dirty="0"/>
          </a:p>
          <a:p>
            <a:pPr marL="0" lvl="0" indent="0" algn="l" rtl="0">
              <a:spcBef>
                <a:spcPts val="0"/>
              </a:spcBef>
              <a:spcAft>
                <a:spcPts val="0"/>
              </a:spcAft>
              <a:buNone/>
            </a:pPr>
            <a:r>
              <a:rPr lang="en-US" b="1" dirty="0"/>
              <a:t>Schedule scaling:</a:t>
            </a:r>
            <a:r>
              <a:rPr lang="en-US" dirty="0"/>
              <a:t> </a:t>
            </a:r>
            <a:r>
              <a:rPr lang="en-US" dirty="0" err="1"/>
              <a:t>định</a:t>
            </a:r>
            <a:r>
              <a:rPr lang="en-US" dirty="0"/>
              <a:t> </a:t>
            </a:r>
            <a:r>
              <a:rPr lang="en-US" dirty="0" err="1"/>
              <a:t>nghĩa</a:t>
            </a:r>
            <a:r>
              <a:rPr lang="en-US" dirty="0"/>
              <a:t> </a:t>
            </a:r>
            <a:r>
              <a:rPr lang="en-US" dirty="0" err="1"/>
              <a:t>hành</a:t>
            </a:r>
            <a:r>
              <a:rPr lang="en-US" dirty="0"/>
              <a:t> </a:t>
            </a:r>
            <a:r>
              <a:rPr lang="en-US" dirty="0" err="1"/>
              <a:t>động</a:t>
            </a:r>
            <a:r>
              <a:rPr lang="en-US" dirty="0"/>
              <a:t> scale in/out </a:t>
            </a:r>
            <a:r>
              <a:rPr lang="en-US" dirty="0" err="1"/>
              <a:t>diễn</a:t>
            </a:r>
            <a:r>
              <a:rPr lang="en-US" dirty="0"/>
              <a:t> </a:t>
            </a:r>
            <a:r>
              <a:rPr lang="en-US" dirty="0" err="1"/>
              <a:t>ra</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cụ</a:t>
            </a:r>
            <a:r>
              <a:rPr lang="en-US" dirty="0"/>
              <a:t> </a:t>
            </a:r>
            <a:r>
              <a:rPr lang="en-US" dirty="0" err="1"/>
              <a:t>thể</a:t>
            </a:r>
            <a:r>
              <a:rPr lang="en-US" dirty="0"/>
              <a:t>, </a:t>
            </a:r>
            <a:r>
              <a:rPr lang="en-US" dirty="0" err="1"/>
              <a:t>lịch</a:t>
            </a:r>
            <a:r>
              <a:rPr lang="en-US" dirty="0"/>
              <a:t> </a:t>
            </a:r>
            <a:r>
              <a:rPr lang="en-US" dirty="0" err="1"/>
              <a:t>trình</a:t>
            </a:r>
            <a:r>
              <a:rPr lang="en-US" dirty="0"/>
              <a:t> </a:t>
            </a:r>
            <a:r>
              <a:rPr lang="en-US" dirty="0" err="1"/>
              <a:t>định</a:t>
            </a:r>
            <a:r>
              <a:rPr lang="en-US" dirty="0"/>
              <a:t> trước.</a:t>
            </a:r>
            <a:endParaRPr dirty="0"/>
          </a:p>
          <a:p>
            <a:pPr marL="457200" lvl="0" indent="-342900" algn="l" rtl="0">
              <a:spcBef>
                <a:spcPts val="0"/>
              </a:spcBef>
              <a:spcAft>
                <a:spcPts val="0"/>
              </a:spcAft>
              <a:buSzPts val="1800"/>
              <a:buChar char="●"/>
            </a:pPr>
            <a:r>
              <a:rPr lang="en-US" dirty="0" err="1"/>
              <a:t>Ưu</a:t>
            </a:r>
            <a:r>
              <a:rPr lang="en-US" dirty="0"/>
              <a:t> </a:t>
            </a:r>
            <a:r>
              <a:rPr lang="en-US" dirty="0" err="1"/>
              <a:t>điểm</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mô</a:t>
            </a:r>
            <a:r>
              <a:rPr lang="en-US" dirty="0"/>
              <a:t> </a:t>
            </a:r>
            <a:r>
              <a:rPr lang="en-US" dirty="0" err="1"/>
              <a:t>hình</a:t>
            </a:r>
            <a:r>
              <a:rPr lang="en-US" dirty="0"/>
              <a:t> </a:t>
            </a:r>
            <a:r>
              <a:rPr lang="en-US" dirty="0" err="1"/>
              <a:t>sử</a:t>
            </a:r>
            <a:r>
              <a:rPr lang="en-US" dirty="0"/>
              <a:t> </a:t>
            </a:r>
            <a:r>
              <a:rPr lang="en-US" dirty="0" err="1"/>
              <a:t>dụng</a:t>
            </a:r>
            <a:r>
              <a:rPr lang="en-US" dirty="0"/>
              <a:t> </a:t>
            </a:r>
            <a:r>
              <a:rPr lang="en-US" dirty="0" err="1"/>
              <a:t>cố</a:t>
            </a:r>
            <a:r>
              <a:rPr lang="en-US" dirty="0"/>
              <a:t> </a:t>
            </a:r>
            <a:r>
              <a:rPr lang="en-US" dirty="0" err="1"/>
              <a:t>định</a:t>
            </a:r>
            <a:r>
              <a:rPr lang="en-US" dirty="0"/>
              <a:t> và </a:t>
            </a:r>
            <a:r>
              <a:rPr lang="en-US" dirty="0" err="1"/>
              <a:t>dễ</a:t>
            </a:r>
            <a:r>
              <a:rPr lang="en-US" dirty="0"/>
              <a:t> </a:t>
            </a:r>
            <a:r>
              <a:rPr lang="en-US" dirty="0" err="1"/>
              <a:t>dự</a:t>
            </a:r>
            <a:r>
              <a:rPr lang="en-US" dirty="0"/>
              <a:t> </a:t>
            </a:r>
            <a:r>
              <a:rPr lang="en-US" dirty="0" err="1"/>
              <a:t>đoán</a:t>
            </a:r>
            <a:endParaRPr dirty="0"/>
          </a:p>
          <a:p>
            <a:pPr marL="457200" lvl="0" indent="-342900" algn="l" rtl="0">
              <a:spcBef>
                <a:spcPts val="0"/>
              </a:spcBef>
              <a:spcAft>
                <a:spcPts val="0"/>
              </a:spcAft>
              <a:buSzPts val="1800"/>
              <a:buChar char="●"/>
            </a:pPr>
            <a:r>
              <a:rPr lang="en-US" dirty="0" err="1"/>
              <a:t>Nhược</a:t>
            </a:r>
            <a:r>
              <a:rPr lang="en-US" dirty="0"/>
              <a:t> </a:t>
            </a:r>
            <a:r>
              <a:rPr lang="en-US" dirty="0" err="1"/>
              <a:t>điểm</a:t>
            </a:r>
            <a:r>
              <a:rPr lang="en-US" dirty="0"/>
              <a:t>: </a:t>
            </a:r>
            <a:r>
              <a:rPr lang="en-US" dirty="0" err="1"/>
              <a:t>Không</a:t>
            </a:r>
            <a:r>
              <a:rPr lang="en-US" dirty="0"/>
              <a:t> </a:t>
            </a:r>
            <a:r>
              <a:rPr lang="en-US" dirty="0" err="1"/>
              <a:t>phản</a:t>
            </a:r>
            <a:r>
              <a:rPr lang="en-US" dirty="0"/>
              <a:t> </a:t>
            </a:r>
            <a:r>
              <a:rPr lang="en-US" dirty="0" err="1"/>
              <a:t>ứng</a:t>
            </a:r>
            <a:r>
              <a:rPr lang="en-US" dirty="0"/>
              <a:t> </a:t>
            </a:r>
            <a:r>
              <a:rPr lang="en-US" dirty="0" err="1"/>
              <a:t>kịp</a:t>
            </a:r>
            <a:r>
              <a:rPr lang="en-US" dirty="0"/>
              <a:t> </a:t>
            </a:r>
            <a:r>
              <a:rPr lang="en-US" dirty="0" err="1"/>
              <a:t>với</a:t>
            </a:r>
            <a:r>
              <a:rPr lang="en-US" dirty="0"/>
              <a:t> </a:t>
            </a:r>
            <a:r>
              <a:rPr lang="en-US" dirty="0" err="1"/>
              <a:t>các</a:t>
            </a:r>
            <a:r>
              <a:rPr lang="en-US" dirty="0"/>
              <a:t> biến </a:t>
            </a:r>
            <a:r>
              <a:rPr lang="en-US" dirty="0" err="1"/>
              <a:t>động</a:t>
            </a:r>
            <a:r>
              <a:rPr lang="en-US" dirty="0"/>
              <a:t> </a:t>
            </a:r>
            <a:r>
              <a:rPr lang="en-US" dirty="0" err="1"/>
              <a:t>tải</a:t>
            </a:r>
            <a:r>
              <a:rPr lang="en-US" dirty="0"/>
              <a:t> </a:t>
            </a:r>
            <a:r>
              <a:rPr lang="en-US" dirty="0" err="1"/>
              <a:t>bất</a:t>
            </a:r>
            <a:r>
              <a:rPr lang="en-US" dirty="0"/>
              <a:t> </a:t>
            </a:r>
            <a:r>
              <a:rPr lang="en-US" dirty="0" err="1"/>
              <a:t>ngờ</a:t>
            </a:r>
            <a:endParaRPr dirty="0"/>
          </a:p>
          <a:p>
            <a:pPr marL="457200" lvl="0" indent="-342900" algn="l" rtl="0">
              <a:spcBef>
                <a:spcPts val="0"/>
              </a:spcBef>
              <a:spcAft>
                <a:spcPts val="0"/>
              </a:spcAft>
              <a:buSzPts val="1800"/>
              <a:buChar char="●"/>
            </a:pPr>
            <a:r>
              <a:rPr lang="en-US" dirty="0"/>
              <a:t>Use case: </a:t>
            </a:r>
            <a:r>
              <a:rPr lang="en-US" dirty="0" err="1"/>
              <a:t>Phù</a:t>
            </a:r>
            <a:r>
              <a:rPr lang="en-US" dirty="0"/>
              <a:t> </a:t>
            </a:r>
            <a:r>
              <a:rPr lang="en-US" dirty="0" err="1"/>
              <a:t>hợp</a:t>
            </a:r>
            <a:r>
              <a:rPr lang="en-US" dirty="0"/>
              <a:t> </a:t>
            </a:r>
            <a:r>
              <a:rPr lang="en-US" dirty="0" err="1"/>
              <a:t>cho</a:t>
            </a:r>
            <a:r>
              <a:rPr lang="en-US" dirty="0"/>
              <a:t> </a:t>
            </a:r>
            <a:r>
              <a:rPr lang="en-US" dirty="0" err="1"/>
              <a:t>các</a:t>
            </a:r>
            <a:r>
              <a:rPr lang="en-US" dirty="0"/>
              <a:t> </a:t>
            </a:r>
            <a:r>
              <a:rPr lang="en-US" dirty="0" err="1"/>
              <a:t>ứng</a:t>
            </a:r>
            <a:r>
              <a:rPr lang="en-US" dirty="0"/>
              <a:t> </a:t>
            </a:r>
            <a:r>
              <a:rPr lang="en-US" dirty="0" err="1"/>
              <a:t>dụng</a:t>
            </a:r>
            <a:r>
              <a:rPr lang="en-US" dirty="0"/>
              <a:t> có </a:t>
            </a:r>
            <a:r>
              <a:rPr lang="en-US" dirty="0" err="1"/>
              <a:t>tải</a:t>
            </a:r>
            <a:r>
              <a:rPr lang="en-US" dirty="0"/>
              <a:t> </a:t>
            </a:r>
            <a:r>
              <a:rPr lang="en-US" dirty="0" err="1"/>
              <a:t>ổn</a:t>
            </a:r>
            <a:r>
              <a:rPr lang="en-US" dirty="0"/>
              <a:t> </a:t>
            </a:r>
            <a:r>
              <a:rPr lang="en-US" dirty="0" err="1"/>
              <a:t>định</a:t>
            </a:r>
            <a:r>
              <a:rPr lang="en-US" dirty="0"/>
              <a:t> </a:t>
            </a:r>
            <a:r>
              <a:rPr lang="en-US" dirty="0" err="1"/>
              <a:t>theo</a:t>
            </a:r>
            <a:r>
              <a:rPr lang="en-US" dirty="0"/>
              <a:t> </a:t>
            </a:r>
            <a:r>
              <a:rPr lang="en-US" dirty="0" err="1"/>
              <a:t>giờ</a:t>
            </a:r>
            <a:r>
              <a:rPr lang="en-US" dirty="0"/>
              <a:t>, </a:t>
            </a:r>
            <a:r>
              <a:rPr lang="en-US" dirty="0" err="1"/>
              <a:t>ngày</a:t>
            </a:r>
            <a:r>
              <a:rPr lang="en-US" dirty="0"/>
              <a:t> </a:t>
            </a:r>
            <a:r>
              <a:rPr lang="en-US" dirty="0" err="1"/>
              <a:t>hoặc</a:t>
            </a:r>
            <a:r>
              <a:rPr lang="en-US" dirty="0"/>
              <a:t> </a:t>
            </a:r>
            <a:r>
              <a:rPr lang="en-US" dirty="0" err="1"/>
              <a:t>tháng</a:t>
            </a:r>
            <a:r>
              <a:rPr lang="en-US" dirty="0"/>
              <a:t> (</a:t>
            </a:r>
            <a:r>
              <a:rPr lang="en-US" dirty="0" err="1"/>
              <a:t>ví</a:t>
            </a:r>
            <a:r>
              <a:rPr lang="en-US" dirty="0"/>
              <a:t> </a:t>
            </a:r>
            <a:r>
              <a:rPr lang="en-US" dirty="0" err="1"/>
              <a:t>dụ</a:t>
            </a:r>
            <a:r>
              <a:rPr lang="en-US" dirty="0"/>
              <a:t> </a:t>
            </a:r>
            <a:r>
              <a:rPr lang="en-US" dirty="0" err="1"/>
              <a:t>trang</a:t>
            </a:r>
            <a:r>
              <a:rPr lang="en-US" dirty="0"/>
              <a:t> </a:t>
            </a:r>
            <a:r>
              <a:rPr lang="en-US" dirty="0" err="1"/>
              <a:t>thương</a:t>
            </a:r>
            <a:r>
              <a:rPr lang="en-US" dirty="0"/>
              <a:t> </a:t>
            </a:r>
            <a:r>
              <a:rPr lang="en-US" dirty="0" err="1"/>
              <a:t>mại</a:t>
            </a:r>
            <a:r>
              <a:rPr lang="en-US" dirty="0"/>
              <a:t> </a:t>
            </a:r>
            <a:r>
              <a:rPr lang="en-US" dirty="0" err="1"/>
              <a:t>với</a:t>
            </a:r>
            <a:r>
              <a:rPr lang="en-US" dirty="0"/>
              <a:t> Black Friday, report </a:t>
            </a:r>
            <a:r>
              <a:rPr lang="en-US" dirty="0" err="1"/>
              <a:t>cuối</a:t>
            </a:r>
            <a:r>
              <a:rPr lang="en-US" dirty="0"/>
              <a:t> </a:t>
            </a:r>
            <a:r>
              <a:rPr lang="en-US" dirty="0" err="1"/>
              <a:t>ngày</a:t>
            </a:r>
            <a:r>
              <a:rPr lang="en-US" dirty="0"/>
              <a:t>/</a:t>
            </a:r>
            <a:r>
              <a:rPr lang="en-US" dirty="0" err="1"/>
              <a:t>tháng</a:t>
            </a:r>
            <a:r>
              <a:rPr lang="en-US" dirty="0"/>
              <a:t>)</a:t>
            </a:r>
            <a:endParaRPr dirty="0"/>
          </a:p>
          <a:p>
            <a:pPr marL="0" lvl="0" indent="0" algn="l" rtl="0">
              <a:spcBef>
                <a:spcPts val="0"/>
              </a:spcBef>
              <a:spcAft>
                <a:spcPts val="0"/>
              </a:spcAft>
              <a:buNone/>
            </a:pPr>
            <a:endParaRPr dirty="0"/>
          </a:p>
        </p:txBody>
      </p:sp>
    </p:spTree>
  </p:cSld>
  <p:clrMapOvr>
    <a:masterClrMapping/>
  </p:clrMapOvr>
  <p:transition spd="med">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2e0c777748b_0_8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Phân loại scaling policies</a:t>
            </a:r>
            <a:endParaRPr/>
          </a:p>
        </p:txBody>
      </p:sp>
      <p:sp>
        <p:nvSpPr>
          <p:cNvPr id="241" name="Google Shape;241;g2e0c777748b_0_80"/>
          <p:cNvSpPr txBox="1">
            <a:spLocks noGrp="1"/>
          </p:cNvSpPr>
          <p:nvPr>
            <p:ph type="body" idx="1"/>
          </p:nvPr>
        </p:nvSpPr>
        <p:spPr>
          <a:xfrm>
            <a:off x="311700" y="1266325"/>
            <a:ext cx="8520600" cy="3692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US" b="1"/>
              <a:t>Dynamic scaling: </a:t>
            </a:r>
            <a:r>
              <a:rPr lang="en-US"/>
              <a:t>tự động điều khiển số lượng tài nguyên dựa trên chỉ số hoạt động thực tế của hệ thống</a:t>
            </a:r>
            <a:endParaRPr/>
          </a:p>
          <a:p>
            <a:pPr marL="457200" lvl="0" indent="-334327" algn="l" rtl="0">
              <a:spcBef>
                <a:spcPts val="0"/>
              </a:spcBef>
              <a:spcAft>
                <a:spcPts val="0"/>
              </a:spcAft>
              <a:buSzPct val="100000"/>
              <a:buChar char="●"/>
            </a:pPr>
            <a:r>
              <a:rPr lang="en-US"/>
              <a:t>    Ưu điểm: Phản ứng nhanh và linh hoạt với các thay đổi về tải</a:t>
            </a:r>
            <a:endParaRPr/>
          </a:p>
          <a:p>
            <a:pPr marL="457200" lvl="0" indent="-334327" algn="l" rtl="0">
              <a:spcBef>
                <a:spcPts val="0"/>
              </a:spcBef>
              <a:spcAft>
                <a:spcPts val="0"/>
              </a:spcAft>
              <a:buSzPct val="100000"/>
              <a:buChar char="●"/>
            </a:pPr>
            <a:r>
              <a:rPr lang="en-US"/>
              <a:t>    Nhược điểm:  Phức tạp trong thiết lập và quản lý</a:t>
            </a:r>
            <a:endParaRPr/>
          </a:p>
          <a:p>
            <a:pPr marL="457200" lvl="0" indent="-334327" algn="l" rtl="0">
              <a:spcBef>
                <a:spcPts val="0"/>
              </a:spcBef>
              <a:spcAft>
                <a:spcPts val="0"/>
              </a:spcAft>
              <a:buSzPct val="100000"/>
              <a:buChar char="●"/>
            </a:pPr>
            <a:r>
              <a:rPr lang="en-US"/>
              <a:t>    Use case: Tốt cho các ứng dụng có tải biến động ( ứng dụng phát trực tuyến video có lưu lượng truy cập không đều)</a:t>
            </a:r>
            <a:endParaRPr/>
          </a:p>
          <a:p>
            <a:pPr marL="0" lvl="0" indent="0" algn="l" rtl="0">
              <a:spcBef>
                <a:spcPts val="0"/>
              </a:spcBef>
              <a:spcAft>
                <a:spcPts val="0"/>
              </a:spcAft>
              <a:buNone/>
            </a:pPr>
            <a:r>
              <a:rPr lang="en-US" b="1"/>
              <a:t>Predictive scaling:</a:t>
            </a:r>
            <a:r>
              <a:rPr lang="en-US"/>
              <a:t> sử dụng machine learning dự đoán nhu cầu tài nguyên trong tương lai dựa trên mẫu và xu hướng lịch sử</a:t>
            </a:r>
            <a:endParaRPr/>
          </a:p>
          <a:p>
            <a:pPr marL="457200" lvl="0" indent="-334327" algn="l" rtl="0">
              <a:spcBef>
                <a:spcPts val="0"/>
              </a:spcBef>
              <a:spcAft>
                <a:spcPts val="0"/>
              </a:spcAft>
              <a:buSzPct val="100000"/>
              <a:buChar char="●"/>
            </a:pPr>
            <a:r>
              <a:rPr lang="en-US"/>
              <a:t>Ưu điểm: Dự đoán và chuẩn bị trước cho biến động tải</a:t>
            </a:r>
            <a:endParaRPr/>
          </a:p>
          <a:p>
            <a:pPr marL="457200" lvl="0" indent="-334327" algn="l" rtl="0">
              <a:spcBef>
                <a:spcPts val="0"/>
              </a:spcBef>
              <a:spcAft>
                <a:spcPts val="0"/>
              </a:spcAft>
              <a:buSzPct val="100000"/>
              <a:buChar char="●"/>
            </a:pPr>
            <a:r>
              <a:rPr lang="en-US"/>
              <a:t>Nhược điểm:  Phụ thuộc vào chất lượng dữ liệu lịch sử</a:t>
            </a:r>
            <a:endParaRPr/>
          </a:p>
          <a:p>
            <a:pPr marL="457200" lvl="0" indent="-334327" algn="l" rtl="0">
              <a:spcBef>
                <a:spcPts val="0"/>
              </a:spcBef>
              <a:spcAft>
                <a:spcPts val="0"/>
              </a:spcAft>
              <a:buSzPct val="100000"/>
              <a:buChar char="●"/>
            </a:pPr>
            <a:r>
              <a:rPr lang="en-US"/>
              <a:t>Use case: Phù hợp cho các hệ thống có dữ liệu lịch sử rõ ràng và xu hướng tải có thể dự đoán (công ty tài chính dựa vào các báo cáo tài chính hàng quý)</a:t>
            </a:r>
            <a:endParaRPr/>
          </a:p>
          <a:p>
            <a:pPr marL="0" lvl="0" indent="0" algn="l" rtl="0">
              <a:spcBef>
                <a:spcPts val="0"/>
              </a:spcBef>
              <a:spcAft>
                <a:spcPts val="0"/>
              </a:spcAft>
              <a:buNone/>
            </a:pPr>
            <a:endParaRPr/>
          </a:p>
        </p:txBody>
      </p:sp>
    </p:spTree>
  </p:cSld>
  <p:clrMapOvr>
    <a:masterClrMapping/>
  </p:clrMapOvr>
  <p:transition spd="med">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4"/>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Khái niệm</a:t>
            </a:r>
            <a:endParaRPr/>
          </a:p>
        </p:txBody>
      </p:sp>
      <p:sp>
        <p:nvSpPr>
          <p:cNvPr id="85" name="Google Shape;85;p4"/>
          <p:cNvSpPr txBox="1">
            <a:spLocks noGrp="1"/>
          </p:cNvSpPr>
          <p:nvPr>
            <p:ph type="body" idx="1"/>
          </p:nvPr>
        </p:nvSpPr>
        <p:spPr>
          <a:xfrm>
            <a:off x="311700" y="1266325"/>
            <a:ext cx="8520600" cy="1074539"/>
          </a:xfrm>
          <a:prstGeom prst="rect">
            <a:avLst/>
          </a:prstGeom>
          <a:noFill/>
          <a:ln>
            <a:noFill/>
          </a:ln>
        </p:spPr>
        <p:txBody>
          <a:bodyPr spcFirstLastPara="1" wrap="square" lIns="91425" tIns="91425" rIns="91425" bIns="91425" anchor="t" anchorCtr="0">
            <a:normAutofit lnSpcReduction="10000"/>
          </a:bodyPr>
          <a:lstStyle/>
          <a:p>
            <a:pPr marL="114300" lvl="0" indent="0" algn="l" rtl="0">
              <a:lnSpc>
                <a:spcPct val="115000"/>
              </a:lnSpc>
              <a:spcBef>
                <a:spcPts val="0"/>
              </a:spcBef>
              <a:spcAft>
                <a:spcPts val="0"/>
              </a:spcAft>
              <a:buSzPts val="1800"/>
              <a:buNone/>
            </a:pPr>
            <a:r>
              <a:rPr lang="en-US"/>
              <a:t>Cân bằng tải là một </a:t>
            </a:r>
            <a:r>
              <a:rPr lang="en-US" b="1"/>
              <a:t>kỹ thuật </a:t>
            </a:r>
            <a:r>
              <a:rPr lang="en-US"/>
              <a:t>nhằm </a:t>
            </a:r>
            <a:r>
              <a:rPr lang="en-US" b="1"/>
              <a:t>phân phối lưu lượng </a:t>
            </a:r>
            <a:r>
              <a:rPr lang="en-US"/>
              <a:t>truy cập mạng hoặc khối lượng công việc trên nhiều máy chủ, mạng hoặc các tài nguyên khác.</a:t>
            </a:r>
            <a:endParaRPr/>
          </a:p>
        </p:txBody>
      </p:sp>
      <p:pic>
        <p:nvPicPr>
          <p:cNvPr id="86" name="Google Shape;86;p4"/>
          <p:cNvPicPr preferRelativeResize="0"/>
          <p:nvPr/>
        </p:nvPicPr>
        <p:blipFill rotWithShape="1">
          <a:blip r:embed="rId3">
            <a:alphaModFix/>
          </a:blip>
          <a:srcRect t="7353" b="10415"/>
          <a:stretch/>
        </p:blipFill>
        <p:spPr>
          <a:xfrm>
            <a:off x="0" y="2340864"/>
            <a:ext cx="9144000" cy="2682240"/>
          </a:xfrm>
          <a:prstGeom prst="rect">
            <a:avLst/>
          </a:prstGeom>
          <a:noFill/>
          <a:ln>
            <a:noFill/>
          </a:ln>
        </p:spPr>
      </p:pic>
    </p:spTree>
  </p:cSld>
  <p:clrMapOvr>
    <a:masterClrMapping/>
  </p:clrMapOvr>
  <p:transition spd="med">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2e0c777748b_0_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Chỉ số thường được sử dụng sử dụng</a:t>
            </a:r>
            <a:endParaRPr/>
          </a:p>
        </p:txBody>
      </p:sp>
      <p:sp>
        <p:nvSpPr>
          <p:cNvPr id="247" name="Google Shape;247;g2e0c777748b_0_3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b="1"/>
              <a:t>CPUUtilization</a:t>
            </a:r>
            <a:r>
              <a:rPr lang="en-US"/>
              <a:t>: Chỉ số CPU trung bình trên toàn bộ các instances trong cụm. </a:t>
            </a:r>
            <a:endParaRPr/>
          </a:p>
          <a:p>
            <a:pPr marL="457200" lvl="0" indent="-342900" algn="l" rtl="0">
              <a:spcBef>
                <a:spcPts val="0"/>
              </a:spcBef>
              <a:spcAft>
                <a:spcPts val="0"/>
              </a:spcAft>
              <a:buSzPts val="1800"/>
              <a:buChar char="●"/>
            </a:pPr>
            <a:r>
              <a:rPr lang="en-US" b="1"/>
              <a:t>RequestCountPerTarget</a:t>
            </a:r>
            <a:r>
              <a:rPr lang="en-US"/>
              <a:t>: Chỉ số này giúp giữ ổn định lượng request được chuyển đến mỗi EC2 instances.</a:t>
            </a:r>
            <a:endParaRPr/>
          </a:p>
          <a:p>
            <a:pPr marL="457200" lvl="0" indent="-342900" algn="l" rtl="0">
              <a:spcBef>
                <a:spcPts val="0"/>
              </a:spcBef>
              <a:spcAft>
                <a:spcPts val="0"/>
              </a:spcAft>
              <a:buSzPts val="1800"/>
              <a:buChar char="●"/>
            </a:pPr>
            <a:r>
              <a:rPr lang="en-US" b="1"/>
              <a:t>Average Network In / Out:</a:t>
            </a:r>
            <a:r>
              <a:rPr lang="en-US"/>
              <a:t> Sử dụng khi ứng dụng có các ràng buộc liên quan đến network</a:t>
            </a:r>
            <a:endParaRPr/>
          </a:p>
        </p:txBody>
      </p:sp>
    </p:spTree>
  </p:cSld>
  <p:clrMapOvr>
    <a:masterClrMapping/>
  </p:clrMapOvr>
  <p:transition spd="med">
    <p:split orient="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2e0c777748b_0_9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Demo</a:t>
            </a:r>
            <a:endParaRPr/>
          </a:p>
        </p:txBody>
      </p:sp>
      <p:sp>
        <p:nvSpPr>
          <p:cNvPr id="253" name="Google Shape;253;g2e0c777748b_0_9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lnSpcReduction="10000"/>
          </a:bodyPr>
          <a:lstStyle/>
          <a:p>
            <a:pPr marL="457200" lvl="0" indent="-334327" algn="l" rtl="0">
              <a:spcBef>
                <a:spcPts val="0"/>
              </a:spcBef>
              <a:spcAft>
                <a:spcPts val="0"/>
              </a:spcAft>
              <a:buSzPct val="100000"/>
              <a:buChar char="●"/>
            </a:pPr>
            <a:r>
              <a:rPr lang="en-US"/>
              <a:t>ASG: </a:t>
            </a:r>
            <a:r>
              <a:rPr lang="en-US" u="sng">
                <a:solidFill>
                  <a:schemeClr val="hlink"/>
                </a:solidFill>
                <a:hlinkClick r:id="rId3"/>
              </a:rPr>
              <a:t>https://drive.google.com/file/d/1uzFJSEHLRUNmjiB9zUWJiAqOB8DNsews/view?usp=sharing</a:t>
            </a:r>
            <a:endParaRPr/>
          </a:p>
          <a:p>
            <a:pPr marL="457200" lvl="0" indent="-334327" algn="l" rtl="0">
              <a:spcBef>
                <a:spcPts val="0"/>
              </a:spcBef>
              <a:spcAft>
                <a:spcPts val="0"/>
              </a:spcAft>
              <a:buSzPct val="100000"/>
              <a:buChar char="●"/>
            </a:pPr>
            <a:r>
              <a:rPr lang="en-US"/>
              <a:t>ASG + ALB: </a:t>
            </a:r>
            <a:r>
              <a:rPr lang="en-US" u="sng">
                <a:solidFill>
                  <a:schemeClr val="hlink"/>
                </a:solidFill>
                <a:hlinkClick r:id="rId4"/>
              </a:rPr>
              <a:t>https://drive.google.com/file/d/1-7lAdZnyteQCv_S93lfw5xHjruBFzxX1/view?usp=drive_link</a:t>
            </a:r>
            <a:endParaRPr/>
          </a:p>
          <a:p>
            <a:pPr marL="457200" lvl="0" indent="-334327" algn="l" rtl="0">
              <a:spcBef>
                <a:spcPts val="0"/>
              </a:spcBef>
              <a:spcAft>
                <a:spcPts val="0"/>
              </a:spcAft>
              <a:buSzPct val="100000"/>
              <a:buChar char="●"/>
            </a:pPr>
            <a:r>
              <a:rPr lang="en-US"/>
              <a:t>ASG + ALB + scaling policy: </a:t>
            </a:r>
            <a:r>
              <a:rPr lang="en-US" u="sng">
                <a:solidFill>
                  <a:schemeClr val="hlink"/>
                </a:solidFill>
                <a:hlinkClick r:id="rId5"/>
              </a:rPr>
              <a:t>https://drive.google.com/file/d/1BNVirsdT7oLXEA-vEhRPbVQ8w7gGyINO/view?usp=drive_link</a:t>
            </a:r>
            <a:endParaRPr/>
          </a:p>
          <a:p>
            <a:pPr marL="457200" lvl="0" indent="-334327" algn="l" rtl="0">
              <a:spcBef>
                <a:spcPts val="0"/>
              </a:spcBef>
              <a:spcAft>
                <a:spcPts val="0"/>
              </a:spcAft>
              <a:buSzPct val="100000"/>
              <a:buChar char="●"/>
            </a:pPr>
            <a:r>
              <a:rPr lang="en-US"/>
              <a:t>Cleanup: </a:t>
            </a:r>
            <a:r>
              <a:rPr lang="en-US" u="sng">
                <a:solidFill>
                  <a:schemeClr val="hlink"/>
                </a:solidFill>
                <a:hlinkClick r:id="rId6"/>
              </a:rPr>
              <a:t>https://drive.google.com/file/d/18LTW-j1s00nUgBW47RLsODeO2YutvtLo/view?usp=drive_link</a:t>
            </a:r>
            <a:endParaRPr/>
          </a:p>
        </p:txBody>
      </p:sp>
    </p:spTree>
  </p:cSld>
  <p:clrMapOvr>
    <a:masterClrMapping/>
  </p:clrMapOvr>
  <p:transition spd="med">
    <p:split orient="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C59E41-1BA9-B3B9-3CDB-ABCC587377C5}"/>
              </a:ext>
            </a:extLst>
          </p:cNvPr>
          <p:cNvSpPr>
            <a:spLocks noGrp="1"/>
          </p:cNvSpPr>
          <p:nvPr>
            <p:ph type="title"/>
          </p:nvPr>
        </p:nvSpPr>
        <p:spPr>
          <a:xfrm>
            <a:off x="311700" y="445025"/>
            <a:ext cx="8520600" cy="4124000"/>
          </a:xfrm>
        </p:spPr>
        <p:txBody>
          <a:bodyPr anchor="ctr" anchorCtr="0">
            <a:normAutofit/>
          </a:bodyPr>
          <a:lstStyle/>
          <a:p>
            <a:pPr algn="ctr"/>
            <a:r>
              <a:rPr lang="en-US" sz="6000" dirty="0" err="1">
                <a:ln>
                  <a:solidFill>
                    <a:schemeClr val="accent1"/>
                  </a:solidFill>
                </a:ln>
              </a:rPr>
              <a:t>Cảm</a:t>
            </a:r>
            <a:r>
              <a:rPr lang="en-US" sz="6000" dirty="0">
                <a:ln>
                  <a:solidFill>
                    <a:schemeClr val="accent1"/>
                  </a:solidFill>
                </a:ln>
              </a:rPr>
              <a:t> </a:t>
            </a:r>
            <a:r>
              <a:rPr lang="en-US" sz="6000" dirty="0" err="1">
                <a:ln>
                  <a:solidFill>
                    <a:schemeClr val="accent1"/>
                  </a:solidFill>
                </a:ln>
              </a:rPr>
              <a:t>ơn</a:t>
            </a:r>
            <a:r>
              <a:rPr lang="en-US" sz="6000" dirty="0">
                <a:ln>
                  <a:solidFill>
                    <a:schemeClr val="accent1"/>
                  </a:solidFill>
                </a:ln>
              </a:rPr>
              <a:t> mọi </a:t>
            </a:r>
            <a:r>
              <a:rPr lang="en-US" sz="6000" dirty="0" err="1">
                <a:ln>
                  <a:solidFill>
                    <a:schemeClr val="accent1"/>
                  </a:solidFill>
                </a:ln>
              </a:rPr>
              <a:t>người</a:t>
            </a:r>
            <a:r>
              <a:rPr lang="en-US" sz="6000" dirty="0">
                <a:ln>
                  <a:solidFill>
                    <a:schemeClr val="accent1"/>
                  </a:solidFill>
                </a:ln>
              </a:rPr>
              <a:t> đã </a:t>
            </a:r>
            <a:r>
              <a:rPr lang="en-US" sz="6000" dirty="0" err="1">
                <a:ln>
                  <a:solidFill>
                    <a:schemeClr val="accent1"/>
                  </a:solidFill>
                </a:ln>
              </a:rPr>
              <a:t>chú</a:t>
            </a:r>
            <a:r>
              <a:rPr lang="en-US" sz="6000" dirty="0">
                <a:ln>
                  <a:solidFill>
                    <a:schemeClr val="accent1"/>
                  </a:solidFill>
                </a:ln>
              </a:rPr>
              <a:t> ý </a:t>
            </a:r>
            <a:r>
              <a:rPr lang="en-US" sz="6000" dirty="0" err="1">
                <a:ln>
                  <a:solidFill>
                    <a:schemeClr val="accent1"/>
                  </a:solidFill>
                </a:ln>
              </a:rPr>
              <a:t>lắng</a:t>
            </a:r>
            <a:r>
              <a:rPr lang="en-US" sz="6000" dirty="0">
                <a:ln>
                  <a:solidFill>
                    <a:schemeClr val="accent1"/>
                  </a:solidFill>
                </a:ln>
              </a:rPr>
              <a:t> </a:t>
            </a:r>
            <a:r>
              <a:rPr lang="en-US" sz="6000" dirty="0" err="1">
                <a:ln>
                  <a:solidFill>
                    <a:schemeClr val="accent1"/>
                  </a:solidFill>
                </a:ln>
              </a:rPr>
              <a:t>nghe</a:t>
            </a:r>
            <a:r>
              <a:rPr lang="en-US" sz="6000" dirty="0">
                <a:ln>
                  <a:solidFill>
                    <a:schemeClr val="accent1"/>
                  </a:solidFill>
                </a:ln>
              </a:rPr>
              <a:t>!</a:t>
            </a:r>
          </a:p>
        </p:txBody>
      </p:sp>
    </p:spTree>
    <p:extLst>
      <p:ext uri="{BB962C8B-B14F-4D97-AF65-F5344CB8AC3E}">
        <p14:creationId xmlns:p14="http://schemas.microsoft.com/office/powerpoint/2010/main" val="31726237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5"/>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Mục tiêu</a:t>
            </a:r>
            <a:endParaRPr/>
          </a:p>
        </p:txBody>
      </p:sp>
      <p:sp>
        <p:nvSpPr>
          <p:cNvPr id="4" name="Text Placeholder 3">
            <a:extLst>
              <a:ext uri="{FF2B5EF4-FFF2-40B4-BE49-F238E27FC236}">
                <a16:creationId xmlns:a16="http://schemas.microsoft.com/office/drawing/2014/main" id="{D56A6C68-7C58-B8D0-0CEA-9845AA5E0192}"/>
              </a:ext>
            </a:extLst>
          </p:cNvPr>
          <p:cNvSpPr>
            <a:spLocks noGrp="1"/>
          </p:cNvSpPr>
          <p:nvPr>
            <p:ph type="body" idx="1"/>
          </p:nvPr>
        </p:nvSpPr>
        <p:spPr/>
        <p:txBody>
          <a:bodyPr/>
          <a:lstStyle/>
          <a:p>
            <a:r>
              <a:rPr lang="vi-VN" dirty="0"/>
              <a:t>Tối ưu hóa việc sử dụng tài nguyên, </a:t>
            </a:r>
          </a:p>
          <a:p>
            <a:r>
              <a:rPr lang="vi-VN" dirty="0"/>
              <a:t>Tối đa hóa thông lượng (throughput), giảm thiểu thời gian phản hồi</a:t>
            </a:r>
          </a:p>
          <a:p>
            <a:r>
              <a:rPr lang="vi-VN" dirty="0"/>
              <a:t>Tránh tình trạng quá tải trên bất kỳ tài nguyên đơn lẻ</a:t>
            </a:r>
            <a:endParaRPr lang="en-US" dirty="0"/>
          </a:p>
        </p:txBody>
      </p:sp>
    </p:spTree>
  </p:cSld>
  <p:clrMapOvr>
    <a:masterClrMapping/>
  </p:clrMapOvr>
  <p:transition spd="med">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99DA-106E-BE21-6B77-2D5C81F960C3}"/>
              </a:ext>
            </a:extLst>
          </p:cNvPr>
          <p:cNvSpPr>
            <a:spLocks noGrp="1"/>
          </p:cNvSpPr>
          <p:nvPr>
            <p:ph type="title"/>
          </p:nvPr>
        </p:nvSpPr>
        <p:spPr/>
        <p:txBody>
          <a:bodyPr>
            <a:normAutofit fontScale="90000"/>
          </a:bodyPr>
          <a:lstStyle/>
          <a:p>
            <a:r>
              <a:rPr lang="en-US" dirty="0" err="1"/>
              <a:t>Phân</a:t>
            </a:r>
            <a:r>
              <a:rPr lang="en-US" dirty="0"/>
              <a:t> </a:t>
            </a:r>
            <a:r>
              <a:rPr lang="en-US" dirty="0" err="1"/>
              <a:t>loại</a:t>
            </a:r>
            <a:r>
              <a:rPr lang="en-US" dirty="0"/>
              <a:t>: </a:t>
            </a:r>
            <a:r>
              <a:rPr lang="en-US" dirty="0" err="1"/>
              <a:t>Dựa</a:t>
            </a:r>
            <a:r>
              <a:rPr lang="en-US" dirty="0"/>
              <a:t> trên công </a:t>
            </a:r>
            <a:r>
              <a:rPr lang="en-US" dirty="0" err="1"/>
              <a:t>nghệ</a:t>
            </a:r>
            <a:endParaRPr lang="en-US" dirty="0"/>
          </a:p>
        </p:txBody>
      </p:sp>
      <p:graphicFrame>
        <p:nvGraphicFramePr>
          <p:cNvPr id="4" name="Table 3">
            <a:extLst>
              <a:ext uri="{FF2B5EF4-FFF2-40B4-BE49-F238E27FC236}">
                <a16:creationId xmlns:a16="http://schemas.microsoft.com/office/drawing/2014/main" id="{DE008D0C-6A55-2971-B0E3-8EECB6F94BD6}"/>
              </a:ext>
            </a:extLst>
          </p:cNvPr>
          <p:cNvGraphicFramePr>
            <a:graphicFrameLocks noGrp="1"/>
          </p:cNvGraphicFramePr>
          <p:nvPr>
            <p:extLst>
              <p:ext uri="{D42A27DB-BD31-4B8C-83A1-F6EECF244321}">
                <p14:modId xmlns:p14="http://schemas.microsoft.com/office/powerpoint/2010/main" val="2391009702"/>
              </p:ext>
            </p:extLst>
          </p:nvPr>
        </p:nvGraphicFramePr>
        <p:xfrm>
          <a:off x="311700" y="1167719"/>
          <a:ext cx="8505575" cy="3845560"/>
        </p:xfrm>
        <a:graphic>
          <a:graphicData uri="http://schemas.openxmlformats.org/drawingml/2006/table">
            <a:tbl>
              <a:tblPr firstRow="1" bandRow="1">
                <a:tableStyleId>{EB344D84-9AFB-497E-A393-DC336BA19D2E}</a:tableStyleId>
              </a:tblPr>
              <a:tblGrid>
                <a:gridCol w="2821181">
                  <a:extLst>
                    <a:ext uri="{9D8B030D-6E8A-4147-A177-3AD203B41FA5}">
                      <a16:colId xmlns:a16="http://schemas.microsoft.com/office/drawing/2014/main" val="639684607"/>
                    </a:ext>
                  </a:extLst>
                </a:gridCol>
                <a:gridCol w="2842197">
                  <a:extLst>
                    <a:ext uri="{9D8B030D-6E8A-4147-A177-3AD203B41FA5}">
                      <a16:colId xmlns:a16="http://schemas.microsoft.com/office/drawing/2014/main" val="1568846488"/>
                    </a:ext>
                  </a:extLst>
                </a:gridCol>
                <a:gridCol w="2842197">
                  <a:extLst>
                    <a:ext uri="{9D8B030D-6E8A-4147-A177-3AD203B41FA5}">
                      <a16:colId xmlns:a16="http://schemas.microsoft.com/office/drawing/2014/main" val="3640888308"/>
                    </a:ext>
                  </a:extLst>
                </a:gridCol>
              </a:tblGrid>
              <a:tr h="370840">
                <a:tc>
                  <a:txBody>
                    <a:bodyPr/>
                    <a:lstStyle/>
                    <a:p>
                      <a:r>
                        <a:rPr lang="en-US" sz="1800" b="1" u="none" strike="noStrike" cap="none" dirty="0" err="1">
                          <a:solidFill>
                            <a:schemeClr val="dk2"/>
                          </a:solidFill>
                          <a:sym typeface="Open Sans"/>
                        </a:rPr>
                        <a:t>Tiêu</a:t>
                      </a:r>
                      <a:r>
                        <a:rPr lang="en-US" sz="1800" b="1" u="none" strike="noStrike" cap="none" dirty="0">
                          <a:solidFill>
                            <a:schemeClr val="dk2"/>
                          </a:solidFill>
                          <a:sym typeface="Open Sans"/>
                        </a:rPr>
                        <a:t> </a:t>
                      </a:r>
                      <a:r>
                        <a:rPr lang="en-US" sz="1800" b="1" u="none" strike="noStrike" cap="none" dirty="0" err="1">
                          <a:solidFill>
                            <a:schemeClr val="dk2"/>
                          </a:solidFill>
                          <a:sym typeface="Open Sans"/>
                        </a:rPr>
                        <a:t>chí</a:t>
                      </a:r>
                      <a:endParaRPr lang="en-US" sz="1800" b="1" i="0" u="none" strike="noStrike" cap="none" dirty="0">
                        <a:solidFill>
                          <a:schemeClr val="dk2"/>
                        </a:solidFill>
                        <a:latin typeface="Open Sans"/>
                        <a:ea typeface="Open Sans"/>
                        <a:cs typeface="Open Sans"/>
                        <a:sym typeface="Open Sans"/>
                      </a:endParaRPr>
                    </a:p>
                  </a:txBody>
                  <a:tcPr/>
                </a:tc>
                <a:tc>
                  <a:txBody>
                    <a:bodyPr/>
                    <a:lstStyle/>
                    <a:p>
                      <a:r>
                        <a:rPr lang="en-US" sz="1800" b="1" u="none" strike="noStrike" cap="none" dirty="0" err="1">
                          <a:solidFill>
                            <a:schemeClr val="dk2"/>
                          </a:solidFill>
                          <a:sym typeface="Open Sans"/>
                        </a:rPr>
                        <a:t>Phần</a:t>
                      </a:r>
                      <a:r>
                        <a:rPr lang="en-US" sz="1800" b="1" u="none" strike="noStrike" cap="none" dirty="0">
                          <a:solidFill>
                            <a:schemeClr val="dk2"/>
                          </a:solidFill>
                          <a:sym typeface="Open Sans"/>
                        </a:rPr>
                        <a:t> </a:t>
                      </a:r>
                      <a:r>
                        <a:rPr lang="en-US" sz="1800" b="1" u="none" strike="noStrike" cap="none" dirty="0" err="1">
                          <a:solidFill>
                            <a:schemeClr val="dk2"/>
                          </a:solidFill>
                          <a:sym typeface="Open Sans"/>
                        </a:rPr>
                        <a:t>mềm</a:t>
                      </a:r>
                      <a:endParaRPr lang="en-US" sz="1800" b="1" i="0" u="none" strike="noStrike" cap="none" dirty="0">
                        <a:solidFill>
                          <a:schemeClr val="dk2"/>
                        </a:solidFill>
                        <a:latin typeface="Open Sans"/>
                        <a:ea typeface="Open Sans"/>
                        <a:cs typeface="Open Sans"/>
                        <a:sym typeface="Open Sans"/>
                      </a:endParaRPr>
                    </a:p>
                  </a:txBody>
                  <a:tcPr/>
                </a:tc>
                <a:tc>
                  <a:txBody>
                    <a:bodyPr/>
                    <a:lstStyle/>
                    <a:p>
                      <a:r>
                        <a:rPr lang="en-US" sz="1800" b="1" u="none" strike="noStrike" cap="none" dirty="0" err="1">
                          <a:solidFill>
                            <a:schemeClr val="dk2"/>
                          </a:solidFill>
                          <a:sym typeface="Open Sans"/>
                        </a:rPr>
                        <a:t>Vật</a:t>
                      </a:r>
                      <a:r>
                        <a:rPr lang="en-US" sz="1800" b="1" u="none" strike="noStrike" cap="none" dirty="0">
                          <a:solidFill>
                            <a:schemeClr val="dk2"/>
                          </a:solidFill>
                          <a:sym typeface="Open Sans"/>
                        </a:rPr>
                        <a:t> </a:t>
                      </a:r>
                      <a:r>
                        <a:rPr lang="en-US" sz="1800" b="1" u="none" strike="noStrike" cap="none" dirty="0" err="1">
                          <a:solidFill>
                            <a:schemeClr val="dk2"/>
                          </a:solidFill>
                          <a:sym typeface="Open Sans"/>
                        </a:rPr>
                        <a:t>lý</a:t>
                      </a:r>
                      <a:endParaRPr lang="en-US" sz="1800" b="1" i="0" u="none" strike="noStrike" cap="none" dirty="0">
                        <a:solidFill>
                          <a:schemeClr val="dk2"/>
                        </a:solidFill>
                        <a:latin typeface="Open Sans"/>
                        <a:ea typeface="Open Sans"/>
                        <a:cs typeface="Open Sans"/>
                        <a:sym typeface="Open Sans"/>
                      </a:endParaRPr>
                    </a:p>
                  </a:txBody>
                  <a:tcPr/>
                </a:tc>
                <a:extLst>
                  <a:ext uri="{0D108BD9-81ED-4DB2-BD59-A6C34878D82A}">
                    <a16:rowId xmlns:a16="http://schemas.microsoft.com/office/drawing/2014/main" val="1283828384"/>
                  </a:ext>
                </a:extLst>
              </a:tr>
              <a:tr h="370840">
                <a:tc>
                  <a:txBody>
                    <a:bodyPr/>
                    <a:lstStyle/>
                    <a:p>
                      <a:r>
                        <a:rPr lang="en-US" sz="1800" b="0" u="none" strike="noStrike" cap="none" dirty="0" err="1">
                          <a:solidFill>
                            <a:schemeClr val="dk2"/>
                          </a:solidFill>
                          <a:sym typeface="Open Sans"/>
                        </a:rPr>
                        <a:t>Dễ</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cài</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đặt</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sử</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dụng</a:t>
                      </a:r>
                      <a:endParaRPr lang="en-US" sz="1800" b="0" i="0" u="none" strike="noStrike" cap="none" dirty="0">
                        <a:solidFill>
                          <a:schemeClr val="dk2"/>
                        </a:solidFill>
                        <a:latin typeface="Open Sans"/>
                        <a:ea typeface="Open Sans"/>
                        <a:cs typeface="Open Sans"/>
                        <a:sym typeface="Open Sans"/>
                      </a:endParaRPr>
                    </a:p>
                  </a:txBody>
                  <a:tcPr/>
                </a:tc>
                <a:tc>
                  <a:txBody>
                    <a:bodyPr/>
                    <a:lstStyle/>
                    <a:p>
                      <a:r>
                        <a:rPr lang="en-US" sz="1800" b="0" u="none" strike="noStrike" cap="none" dirty="0" err="1">
                          <a:solidFill>
                            <a:schemeClr val="dk2"/>
                          </a:solidFill>
                          <a:sym typeface="Open Sans"/>
                        </a:rPr>
                        <a:t>Dễ</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cài</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đặt</a:t>
                      </a:r>
                      <a:r>
                        <a:rPr lang="en-US" sz="1800" b="0" u="none" strike="noStrike" cap="none" dirty="0">
                          <a:solidFill>
                            <a:schemeClr val="dk2"/>
                          </a:solidFill>
                          <a:sym typeface="Open Sans"/>
                        </a:rPr>
                        <a:t> và </a:t>
                      </a:r>
                      <a:r>
                        <a:rPr lang="en-US" sz="1800" b="0" u="none" strike="noStrike" cap="none" dirty="0" err="1">
                          <a:solidFill>
                            <a:schemeClr val="dk2"/>
                          </a:solidFill>
                          <a:sym typeface="Open Sans"/>
                        </a:rPr>
                        <a:t>cấu</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hình</a:t>
                      </a:r>
                      <a:endParaRPr lang="en-US" sz="1800" b="0" i="0" u="none" strike="noStrike" cap="none" dirty="0">
                        <a:solidFill>
                          <a:schemeClr val="dk2"/>
                        </a:solidFill>
                        <a:latin typeface="Open Sans"/>
                        <a:ea typeface="Open Sans"/>
                        <a:cs typeface="Open Sans"/>
                        <a:sym typeface="Open Sans"/>
                      </a:endParaRPr>
                    </a:p>
                  </a:txBody>
                  <a:tcPr/>
                </a:tc>
                <a:tc>
                  <a:txBody>
                    <a:bodyPr/>
                    <a:lstStyle/>
                    <a:p>
                      <a:r>
                        <a:rPr lang="en-US" sz="1800" b="0" u="none" strike="noStrike" cap="none" dirty="0" err="1">
                          <a:solidFill>
                            <a:schemeClr val="dk2"/>
                          </a:solidFill>
                          <a:sym typeface="Open Sans"/>
                        </a:rPr>
                        <a:t>Cần</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mua</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thiết</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bị</a:t>
                      </a:r>
                      <a:r>
                        <a:rPr lang="en-US" sz="1800" b="0" u="none" strike="noStrike" cap="none" dirty="0">
                          <a:solidFill>
                            <a:schemeClr val="dk2"/>
                          </a:solidFill>
                          <a:sym typeface="Open Sans"/>
                        </a:rPr>
                        <a:t> và </a:t>
                      </a:r>
                      <a:r>
                        <a:rPr lang="en-US" sz="1800" b="0" u="none" strike="noStrike" cap="none" dirty="0" err="1">
                          <a:solidFill>
                            <a:schemeClr val="dk2"/>
                          </a:solidFill>
                          <a:sym typeface="Open Sans"/>
                        </a:rPr>
                        <a:t>cấu</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hình</a:t>
                      </a:r>
                      <a:endParaRPr lang="en-US" sz="1800" b="0" i="0" u="none" strike="noStrike" cap="none" dirty="0">
                        <a:solidFill>
                          <a:schemeClr val="dk2"/>
                        </a:solidFill>
                        <a:latin typeface="Open Sans"/>
                        <a:ea typeface="Open Sans"/>
                        <a:cs typeface="Open Sans"/>
                        <a:sym typeface="Open Sans"/>
                      </a:endParaRPr>
                    </a:p>
                  </a:txBody>
                  <a:tcPr/>
                </a:tc>
                <a:extLst>
                  <a:ext uri="{0D108BD9-81ED-4DB2-BD59-A6C34878D82A}">
                    <a16:rowId xmlns:a16="http://schemas.microsoft.com/office/drawing/2014/main" val="614308911"/>
                  </a:ext>
                </a:extLst>
              </a:tr>
              <a:tr h="370840">
                <a:tc>
                  <a:txBody>
                    <a:bodyPr/>
                    <a:lstStyle/>
                    <a:p>
                      <a:r>
                        <a:rPr lang="en-US" sz="1800" b="0" u="none" strike="noStrike" cap="none" dirty="0" err="1">
                          <a:solidFill>
                            <a:schemeClr val="dk2"/>
                          </a:solidFill>
                          <a:sym typeface="Open Sans"/>
                        </a:rPr>
                        <a:t>Khả</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năng</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tích</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hợp</a:t>
                      </a:r>
                      <a:endParaRPr lang="en-US" sz="1800" b="0" i="0" u="none" strike="noStrike" cap="none" dirty="0">
                        <a:solidFill>
                          <a:schemeClr val="dk2"/>
                        </a:solidFill>
                        <a:latin typeface="Open Sans"/>
                        <a:ea typeface="Open Sans"/>
                        <a:cs typeface="Open Sans"/>
                        <a:sym typeface="Open Sans"/>
                      </a:endParaRPr>
                    </a:p>
                  </a:txBody>
                  <a:tcPr/>
                </a:tc>
                <a:tc>
                  <a:txBody>
                    <a:bodyPr/>
                    <a:lstStyle/>
                    <a:p>
                      <a:r>
                        <a:rPr lang="en-US" sz="1800" b="0" u="none" strike="noStrike" cap="none" dirty="0">
                          <a:solidFill>
                            <a:schemeClr val="dk2"/>
                          </a:solidFill>
                          <a:sym typeface="Open Sans"/>
                        </a:rPr>
                        <a:t>Cao, </a:t>
                      </a:r>
                      <a:r>
                        <a:rPr lang="en-US" sz="1800" b="0" u="none" strike="noStrike" cap="none" dirty="0" err="1">
                          <a:solidFill>
                            <a:schemeClr val="dk2"/>
                          </a:solidFill>
                          <a:sym typeface="Open Sans"/>
                        </a:rPr>
                        <a:t>phù</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hợp</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môi</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trường</a:t>
                      </a:r>
                      <a:r>
                        <a:rPr lang="en-US" sz="1800" b="0" u="none" strike="noStrike" cap="none" dirty="0">
                          <a:solidFill>
                            <a:schemeClr val="dk2"/>
                          </a:solidFill>
                          <a:sym typeface="Open Sans"/>
                        </a:rPr>
                        <a:t> cloud, VM</a:t>
                      </a:r>
                      <a:endParaRPr lang="en-US" sz="1800" b="0" i="0" u="none" strike="noStrike" cap="none" dirty="0">
                        <a:solidFill>
                          <a:schemeClr val="dk2"/>
                        </a:solidFill>
                        <a:latin typeface="Open Sans"/>
                        <a:ea typeface="Open Sans"/>
                        <a:cs typeface="Open Sans"/>
                        <a:sym typeface="Open Sans"/>
                      </a:endParaRPr>
                    </a:p>
                  </a:txBody>
                  <a:tcPr/>
                </a:tc>
                <a:tc>
                  <a:txBody>
                    <a:bodyPr/>
                    <a:lstStyle/>
                    <a:p>
                      <a:r>
                        <a:rPr lang="en-US" sz="1800" b="0" u="none" strike="noStrike" cap="none" dirty="0" err="1">
                          <a:solidFill>
                            <a:schemeClr val="dk2"/>
                          </a:solidFill>
                          <a:sym typeface="Open Sans"/>
                        </a:rPr>
                        <a:t>Thấp</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khó</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khăn</a:t>
                      </a:r>
                      <a:r>
                        <a:rPr lang="en-US" sz="1800" b="0" u="none" strike="noStrike" cap="none" dirty="0">
                          <a:solidFill>
                            <a:schemeClr val="dk2"/>
                          </a:solidFill>
                          <a:sym typeface="Open Sans"/>
                        </a:rPr>
                        <a:t> khi </a:t>
                      </a:r>
                      <a:r>
                        <a:rPr lang="en-US" sz="1800" b="0" u="none" strike="noStrike" cap="none" dirty="0" err="1">
                          <a:solidFill>
                            <a:schemeClr val="dk2"/>
                          </a:solidFill>
                          <a:sym typeface="Open Sans"/>
                        </a:rPr>
                        <a:t>tích</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hợp</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lên</a:t>
                      </a:r>
                      <a:r>
                        <a:rPr lang="en-US" sz="1800" b="0" u="none" strike="noStrike" cap="none" dirty="0">
                          <a:solidFill>
                            <a:schemeClr val="dk2"/>
                          </a:solidFill>
                          <a:sym typeface="Open Sans"/>
                        </a:rPr>
                        <a:t> cloud/hybrid</a:t>
                      </a:r>
                      <a:endParaRPr lang="en-US" sz="1800" b="0" i="0" u="none" strike="noStrike" cap="none" dirty="0">
                        <a:solidFill>
                          <a:schemeClr val="dk2"/>
                        </a:solidFill>
                        <a:latin typeface="Open Sans"/>
                        <a:ea typeface="Open Sans"/>
                        <a:cs typeface="Open Sans"/>
                        <a:sym typeface="Open Sans"/>
                      </a:endParaRPr>
                    </a:p>
                  </a:txBody>
                  <a:tcPr/>
                </a:tc>
                <a:extLst>
                  <a:ext uri="{0D108BD9-81ED-4DB2-BD59-A6C34878D82A}">
                    <a16:rowId xmlns:a16="http://schemas.microsoft.com/office/drawing/2014/main" val="1887562117"/>
                  </a:ext>
                </a:extLst>
              </a:tr>
              <a:tr h="370840">
                <a:tc>
                  <a:txBody>
                    <a:bodyPr/>
                    <a:lstStyle/>
                    <a:p>
                      <a:r>
                        <a:rPr lang="en-US" sz="1800" b="0" u="none" strike="noStrike" cap="none" dirty="0" err="1">
                          <a:solidFill>
                            <a:schemeClr val="dk2"/>
                          </a:solidFill>
                          <a:sym typeface="Open Sans"/>
                        </a:rPr>
                        <a:t>Khả</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năng</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mở</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rộng</a:t>
                      </a:r>
                      <a:endParaRPr lang="en-US" sz="1800" b="0" i="0" u="none" strike="noStrike" cap="none" dirty="0">
                        <a:solidFill>
                          <a:schemeClr val="dk2"/>
                        </a:solidFill>
                        <a:latin typeface="Open Sans"/>
                        <a:ea typeface="Open Sans"/>
                        <a:cs typeface="Open Sans"/>
                        <a:sym typeface="Open Sans"/>
                      </a:endParaRPr>
                    </a:p>
                  </a:txBody>
                  <a:tcPr/>
                </a:tc>
                <a:tc>
                  <a:txBody>
                    <a:bodyPr/>
                    <a:lstStyle/>
                    <a:p>
                      <a:r>
                        <a:rPr lang="en-US" sz="1800" b="0" u="none" strike="noStrike" cap="none" dirty="0">
                          <a:solidFill>
                            <a:schemeClr val="dk2"/>
                          </a:solidFill>
                          <a:sym typeface="Open Sans"/>
                        </a:rPr>
                        <a:t>Cao, </a:t>
                      </a:r>
                      <a:r>
                        <a:rPr lang="en-US" sz="1800" b="0" u="none" strike="noStrike" cap="none" dirty="0" err="1">
                          <a:solidFill>
                            <a:schemeClr val="dk2"/>
                          </a:solidFill>
                          <a:sym typeface="Open Sans"/>
                        </a:rPr>
                        <a:t>thao</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tác</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nhanh</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chóng</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tiết</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kiệm</a:t>
                      </a:r>
                      <a:r>
                        <a:rPr lang="en-US" sz="1800" b="0" u="none" strike="noStrike" cap="none" dirty="0">
                          <a:solidFill>
                            <a:schemeClr val="dk2"/>
                          </a:solidFill>
                          <a:sym typeface="Open Sans"/>
                        </a:rPr>
                        <a:t> chi </a:t>
                      </a:r>
                      <a:r>
                        <a:rPr lang="en-US" sz="1800" b="0" u="none" strike="noStrike" cap="none" dirty="0" err="1">
                          <a:solidFill>
                            <a:schemeClr val="dk2"/>
                          </a:solidFill>
                          <a:sym typeface="Open Sans"/>
                        </a:rPr>
                        <a:t>phí</a:t>
                      </a:r>
                      <a:endParaRPr lang="en-US" sz="1800" b="0" i="0" u="none" strike="noStrike" cap="none" dirty="0">
                        <a:solidFill>
                          <a:schemeClr val="dk2"/>
                        </a:solidFill>
                        <a:latin typeface="Open Sans"/>
                        <a:ea typeface="Open Sans"/>
                        <a:cs typeface="Open Sans"/>
                        <a:sym typeface="Open Sans"/>
                      </a:endParaRPr>
                    </a:p>
                  </a:txBody>
                  <a:tcPr/>
                </a:tc>
                <a:tc>
                  <a:txBody>
                    <a:bodyPr/>
                    <a:lstStyle/>
                    <a:p>
                      <a:r>
                        <a:rPr lang="en-US" sz="1800" b="0" u="none" strike="noStrike" cap="none" dirty="0" err="1">
                          <a:solidFill>
                            <a:schemeClr val="dk2"/>
                          </a:solidFill>
                          <a:sym typeface="Open Sans"/>
                        </a:rPr>
                        <a:t>Thấp</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thường</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khó</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tăng</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giảm</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theo</a:t>
                      </a:r>
                      <a:r>
                        <a:rPr lang="en-US" sz="1800" b="0" u="none" strike="noStrike" cap="none" dirty="0">
                          <a:solidFill>
                            <a:schemeClr val="dk2"/>
                          </a:solidFill>
                          <a:sym typeface="Open Sans"/>
                        </a:rPr>
                        <a:t> ý muốn, </a:t>
                      </a:r>
                      <a:r>
                        <a:rPr lang="en-US" sz="1800" b="0" u="none" strike="noStrike" cap="none" dirty="0" err="1">
                          <a:solidFill>
                            <a:schemeClr val="dk2"/>
                          </a:solidFill>
                          <a:sym typeface="Open Sans"/>
                        </a:rPr>
                        <a:t>gây</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lãng</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phí</a:t>
                      </a:r>
                      <a:endParaRPr lang="en-US" sz="1800" b="0" i="0" u="none" strike="noStrike" cap="none" dirty="0">
                        <a:solidFill>
                          <a:schemeClr val="dk2"/>
                        </a:solidFill>
                        <a:latin typeface="Open Sans"/>
                        <a:ea typeface="Open Sans"/>
                        <a:cs typeface="Open Sans"/>
                        <a:sym typeface="Open Sans"/>
                      </a:endParaRPr>
                    </a:p>
                  </a:txBody>
                  <a:tcPr/>
                </a:tc>
                <a:extLst>
                  <a:ext uri="{0D108BD9-81ED-4DB2-BD59-A6C34878D82A}">
                    <a16:rowId xmlns:a16="http://schemas.microsoft.com/office/drawing/2014/main" val="1599374177"/>
                  </a:ext>
                </a:extLst>
              </a:tr>
              <a:tr h="370840">
                <a:tc>
                  <a:txBody>
                    <a:bodyPr/>
                    <a:lstStyle/>
                    <a:p>
                      <a:r>
                        <a:rPr lang="en-US" sz="1800" b="0" u="none" strike="noStrike" cap="none" dirty="0" err="1">
                          <a:solidFill>
                            <a:schemeClr val="dk2"/>
                          </a:solidFill>
                          <a:sym typeface="Open Sans"/>
                        </a:rPr>
                        <a:t>Hiệu</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suất</a:t>
                      </a:r>
                      <a:endParaRPr lang="en-US" sz="1800" b="0" i="0" u="none" strike="noStrike" cap="none" dirty="0">
                        <a:solidFill>
                          <a:schemeClr val="dk2"/>
                        </a:solidFill>
                        <a:latin typeface="Open Sans"/>
                        <a:ea typeface="Open Sans"/>
                        <a:cs typeface="Open Sans"/>
                        <a:sym typeface="Open Sans"/>
                      </a:endParaRPr>
                    </a:p>
                  </a:txBody>
                  <a:tcPr/>
                </a:tc>
                <a:tc>
                  <a:txBody>
                    <a:bodyPr/>
                    <a:lstStyle/>
                    <a:p>
                      <a:r>
                        <a:rPr lang="en-US" sz="1800" b="0" u="none" strike="noStrike" cap="none" dirty="0" err="1">
                          <a:solidFill>
                            <a:schemeClr val="dk2"/>
                          </a:solidFill>
                          <a:sym typeface="Open Sans"/>
                        </a:rPr>
                        <a:t>Phụ</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thuộc</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vào</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nền</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tảng</a:t>
                      </a:r>
                      <a:r>
                        <a:rPr lang="en-US" sz="1800" b="0" u="none" strike="noStrike" cap="none" dirty="0">
                          <a:solidFill>
                            <a:schemeClr val="dk2"/>
                          </a:solidFill>
                          <a:sym typeface="Open Sans"/>
                        </a:rPr>
                        <a:t> và </a:t>
                      </a:r>
                      <a:r>
                        <a:rPr lang="en-US" sz="1800" b="0" u="none" strike="noStrike" cap="none" dirty="0" err="1">
                          <a:solidFill>
                            <a:schemeClr val="dk2"/>
                          </a:solidFill>
                          <a:sym typeface="Open Sans"/>
                        </a:rPr>
                        <a:t>độ</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ổn</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định</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không</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cao</a:t>
                      </a:r>
                      <a:endParaRPr lang="en-US" sz="1800" b="0" i="0" u="none" strike="noStrike" cap="none" dirty="0">
                        <a:solidFill>
                          <a:schemeClr val="dk2"/>
                        </a:solidFill>
                        <a:latin typeface="Open Sans"/>
                        <a:ea typeface="Open Sans"/>
                        <a:cs typeface="Open Sans"/>
                        <a:sym typeface="Open Sans"/>
                      </a:endParaRPr>
                    </a:p>
                  </a:txBody>
                  <a:tcPr/>
                </a:tc>
                <a:tc>
                  <a:txBody>
                    <a:bodyPr/>
                    <a:lstStyle/>
                    <a:p>
                      <a:r>
                        <a:rPr lang="en-US" sz="1800" b="0" u="none" strike="noStrike" cap="none" dirty="0" err="1">
                          <a:solidFill>
                            <a:schemeClr val="dk2"/>
                          </a:solidFill>
                          <a:sym typeface="Open Sans"/>
                        </a:rPr>
                        <a:t>Phần</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cứng</a:t>
                      </a:r>
                      <a:r>
                        <a:rPr lang="en-US" sz="1800" b="0" u="none" strike="noStrike" cap="none" dirty="0">
                          <a:solidFill>
                            <a:schemeClr val="dk2"/>
                          </a:solidFill>
                          <a:sym typeface="Open Sans"/>
                        </a:rPr>
                        <a:t> được </a:t>
                      </a:r>
                      <a:r>
                        <a:rPr lang="en-US" sz="1800" b="0" u="none" strike="noStrike" cap="none" dirty="0" err="1">
                          <a:solidFill>
                            <a:schemeClr val="dk2"/>
                          </a:solidFill>
                          <a:sym typeface="Open Sans"/>
                        </a:rPr>
                        <a:t>tiết</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kế</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để</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tối</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ưu</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hiệu</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suất</a:t>
                      </a:r>
                      <a:endParaRPr lang="en-US" sz="1800" b="0" i="0" u="none" strike="noStrike" cap="none" dirty="0">
                        <a:solidFill>
                          <a:schemeClr val="dk2"/>
                        </a:solidFill>
                        <a:latin typeface="Open Sans"/>
                        <a:ea typeface="Open Sans"/>
                        <a:cs typeface="Open Sans"/>
                        <a:sym typeface="Open Sans"/>
                      </a:endParaRPr>
                    </a:p>
                  </a:txBody>
                  <a:tcPr/>
                </a:tc>
                <a:extLst>
                  <a:ext uri="{0D108BD9-81ED-4DB2-BD59-A6C34878D82A}">
                    <a16:rowId xmlns:a16="http://schemas.microsoft.com/office/drawing/2014/main" val="2879782631"/>
                  </a:ext>
                </a:extLst>
              </a:tr>
              <a:tr h="370840">
                <a:tc>
                  <a:txBody>
                    <a:bodyPr/>
                    <a:lstStyle/>
                    <a:p>
                      <a:r>
                        <a:rPr lang="en-US" sz="1800" b="0" u="none" strike="noStrike" cap="none" dirty="0" err="1">
                          <a:solidFill>
                            <a:schemeClr val="dk2"/>
                          </a:solidFill>
                          <a:sym typeface="Open Sans"/>
                        </a:rPr>
                        <a:t>Độ</a:t>
                      </a:r>
                      <a:r>
                        <a:rPr lang="en-US" sz="1800" b="0" u="none" strike="noStrike" cap="none" dirty="0">
                          <a:solidFill>
                            <a:schemeClr val="dk2"/>
                          </a:solidFill>
                          <a:sym typeface="Open Sans"/>
                        </a:rPr>
                        <a:t> tin </a:t>
                      </a:r>
                      <a:r>
                        <a:rPr lang="en-US" sz="1800" b="0" u="none" strike="noStrike" cap="none" dirty="0" err="1">
                          <a:solidFill>
                            <a:schemeClr val="dk2"/>
                          </a:solidFill>
                          <a:sym typeface="Open Sans"/>
                        </a:rPr>
                        <a:t>cậy</a:t>
                      </a:r>
                      <a:endParaRPr lang="en-US" sz="1800" b="0" i="0" u="none" strike="noStrike" cap="none" dirty="0">
                        <a:solidFill>
                          <a:schemeClr val="dk2"/>
                        </a:solidFill>
                        <a:latin typeface="Open Sans"/>
                        <a:ea typeface="Open Sans"/>
                        <a:cs typeface="Open Sans"/>
                        <a:sym typeface="Open Sans"/>
                      </a:endParaRPr>
                    </a:p>
                  </a:txBody>
                  <a:tcPr/>
                </a:tc>
                <a:tc>
                  <a:txBody>
                    <a:bodyPr/>
                    <a:lstStyle/>
                    <a:p>
                      <a:r>
                        <a:rPr lang="en-US" sz="1800" b="0" u="none" strike="noStrike" cap="none" dirty="0" err="1">
                          <a:solidFill>
                            <a:schemeClr val="dk2"/>
                          </a:solidFill>
                          <a:sym typeface="Open Sans"/>
                        </a:rPr>
                        <a:t>Tùy</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thuộc</a:t>
                      </a:r>
                      <a:r>
                        <a:rPr lang="en-US" sz="1800" b="0" u="none" strike="noStrike" cap="none" dirty="0">
                          <a:solidFill>
                            <a:schemeClr val="dk2"/>
                          </a:solidFill>
                          <a:sym typeface="Open Sans"/>
                        </a:rPr>
                        <a:t> </a:t>
                      </a:r>
                      <a:r>
                        <a:rPr lang="en-US" sz="1800" b="0" u="none" strike="noStrike" cap="none" dirty="0" err="1">
                          <a:solidFill>
                            <a:schemeClr val="dk2"/>
                          </a:solidFill>
                          <a:sym typeface="Open Sans"/>
                        </a:rPr>
                        <a:t>vào</a:t>
                      </a:r>
                      <a:r>
                        <a:rPr lang="en-US" sz="1800" b="0" u="none" strike="noStrike" cap="none" dirty="0">
                          <a:solidFill>
                            <a:schemeClr val="dk2"/>
                          </a:solidFill>
                          <a:sym typeface="Open Sans"/>
                        </a:rPr>
                        <a:t> open source</a:t>
                      </a:r>
                      <a:endParaRPr lang="en-US" sz="1800" b="0" i="0" u="none" strike="noStrike" cap="none" dirty="0">
                        <a:solidFill>
                          <a:schemeClr val="dk2"/>
                        </a:solidFill>
                        <a:latin typeface="Open Sans"/>
                        <a:ea typeface="Open Sans"/>
                        <a:cs typeface="Open Sans"/>
                        <a:sym typeface="Open Sans"/>
                      </a:endParaRPr>
                    </a:p>
                  </a:txBody>
                  <a:tcPr/>
                </a:tc>
                <a:tc>
                  <a:txBody>
                    <a:bodyPr/>
                    <a:lstStyle/>
                    <a:p>
                      <a:r>
                        <a:rPr lang="en-US" sz="1800" b="0" u="none" strike="noStrike" cap="none" dirty="0">
                          <a:solidFill>
                            <a:schemeClr val="dk2"/>
                          </a:solidFill>
                          <a:sym typeface="Open Sans"/>
                        </a:rPr>
                        <a:t>Cao, </a:t>
                      </a:r>
                      <a:r>
                        <a:rPr lang="en-US" sz="1800" b="0" u="none" strike="noStrike" cap="none" dirty="0" err="1">
                          <a:solidFill>
                            <a:schemeClr val="dk2"/>
                          </a:solidFill>
                          <a:sym typeface="Open Sans"/>
                        </a:rPr>
                        <a:t>đáng</a:t>
                      </a:r>
                      <a:r>
                        <a:rPr lang="en-US" sz="1800" b="0" u="none" strike="noStrike" cap="none" dirty="0">
                          <a:solidFill>
                            <a:schemeClr val="dk2"/>
                          </a:solidFill>
                          <a:sym typeface="Open Sans"/>
                        </a:rPr>
                        <a:t> tin </a:t>
                      </a:r>
                      <a:r>
                        <a:rPr lang="en-US" sz="1800" b="0" u="none" strike="noStrike" cap="none" dirty="0" err="1">
                          <a:solidFill>
                            <a:schemeClr val="dk2"/>
                          </a:solidFill>
                          <a:sym typeface="Open Sans"/>
                        </a:rPr>
                        <a:t>cậy</a:t>
                      </a:r>
                      <a:endParaRPr lang="en-US" sz="1800" b="0" i="0" u="none" strike="noStrike" cap="none" dirty="0">
                        <a:solidFill>
                          <a:schemeClr val="dk2"/>
                        </a:solidFill>
                        <a:latin typeface="Open Sans"/>
                        <a:ea typeface="Open Sans"/>
                        <a:cs typeface="Open Sans"/>
                        <a:sym typeface="Open Sans"/>
                      </a:endParaRPr>
                    </a:p>
                  </a:txBody>
                  <a:tcPr/>
                </a:tc>
                <a:extLst>
                  <a:ext uri="{0D108BD9-81ED-4DB2-BD59-A6C34878D82A}">
                    <a16:rowId xmlns:a16="http://schemas.microsoft.com/office/drawing/2014/main" val="3739214546"/>
                  </a:ext>
                </a:extLst>
              </a:tr>
            </a:tbl>
          </a:graphicData>
        </a:graphic>
      </p:graphicFrame>
    </p:spTree>
    <p:extLst>
      <p:ext uri="{BB962C8B-B14F-4D97-AF65-F5344CB8AC3E}">
        <p14:creationId xmlns:p14="http://schemas.microsoft.com/office/powerpoint/2010/main" val="756577246"/>
      </p:ext>
    </p:extLst>
  </p:cSld>
  <p:clrMapOvr>
    <a:masterClrMapping/>
  </p:clrMapOvr>
  <p:transition spd="med">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99DA-106E-BE21-6B77-2D5C81F960C3}"/>
              </a:ext>
            </a:extLst>
          </p:cNvPr>
          <p:cNvSpPr>
            <a:spLocks noGrp="1"/>
          </p:cNvSpPr>
          <p:nvPr>
            <p:ph type="title"/>
          </p:nvPr>
        </p:nvSpPr>
        <p:spPr/>
        <p:txBody>
          <a:bodyPr>
            <a:normAutofit fontScale="90000"/>
          </a:bodyPr>
          <a:lstStyle/>
          <a:p>
            <a:r>
              <a:rPr lang="en-US" dirty="0" err="1"/>
              <a:t>Phân</a:t>
            </a:r>
            <a:r>
              <a:rPr lang="en-US" dirty="0"/>
              <a:t> </a:t>
            </a:r>
            <a:r>
              <a:rPr lang="en-US" dirty="0" err="1"/>
              <a:t>loại</a:t>
            </a:r>
            <a:r>
              <a:rPr lang="en-US" dirty="0"/>
              <a:t>: </a:t>
            </a:r>
            <a:r>
              <a:rPr lang="en-US" dirty="0" err="1"/>
              <a:t>Dựa</a:t>
            </a:r>
            <a:r>
              <a:rPr lang="en-US" dirty="0"/>
              <a:t> trên layer </a:t>
            </a:r>
            <a:r>
              <a:rPr lang="en-US" dirty="0" err="1"/>
              <a:t>hoạt</a:t>
            </a:r>
            <a:r>
              <a:rPr lang="en-US" dirty="0"/>
              <a:t> </a:t>
            </a:r>
            <a:r>
              <a:rPr lang="en-US" dirty="0" err="1"/>
              <a:t>động</a:t>
            </a:r>
            <a:endParaRPr lang="en-US" dirty="0"/>
          </a:p>
        </p:txBody>
      </p:sp>
      <p:sp>
        <p:nvSpPr>
          <p:cNvPr id="3" name="Text Placeholder 2">
            <a:extLst>
              <a:ext uri="{FF2B5EF4-FFF2-40B4-BE49-F238E27FC236}">
                <a16:creationId xmlns:a16="http://schemas.microsoft.com/office/drawing/2014/main" id="{A9C413F9-AB46-1A93-71BD-58F56C3F7893}"/>
              </a:ext>
            </a:extLst>
          </p:cNvPr>
          <p:cNvSpPr>
            <a:spLocks noGrp="1"/>
          </p:cNvSpPr>
          <p:nvPr>
            <p:ph type="body" idx="1"/>
          </p:nvPr>
        </p:nvSpPr>
        <p:spPr>
          <a:xfrm>
            <a:off x="311700" y="1266325"/>
            <a:ext cx="6816757" cy="3302700"/>
          </a:xfrm>
        </p:spPr>
        <p:txBody>
          <a:bodyPr>
            <a:normAutofit/>
          </a:bodyPr>
          <a:lstStyle/>
          <a:p>
            <a:pPr algn="just"/>
            <a:r>
              <a:rPr lang="en-US" dirty="0" err="1"/>
              <a:t>Cân</a:t>
            </a:r>
            <a:r>
              <a:rPr lang="en-US" dirty="0"/>
              <a:t> </a:t>
            </a:r>
            <a:r>
              <a:rPr lang="en-US" dirty="0" err="1"/>
              <a:t>bằng</a:t>
            </a:r>
            <a:r>
              <a:rPr lang="en-US" dirty="0"/>
              <a:t> </a:t>
            </a:r>
            <a:r>
              <a:rPr lang="en-US" dirty="0" err="1"/>
              <a:t>tải</a:t>
            </a:r>
            <a:r>
              <a:rPr lang="en-US" dirty="0"/>
              <a:t> Layer 4 (L4) </a:t>
            </a:r>
            <a:r>
              <a:rPr lang="en-US" dirty="0" err="1"/>
              <a:t>hoạt</a:t>
            </a:r>
            <a:r>
              <a:rPr lang="en-US" dirty="0"/>
              <a:t> </a:t>
            </a:r>
            <a:r>
              <a:rPr lang="en-US" dirty="0" err="1"/>
              <a:t>động</a:t>
            </a:r>
            <a:r>
              <a:rPr lang="en-US" dirty="0"/>
              <a:t> </a:t>
            </a:r>
            <a:r>
              <a:rPr lang="en-US" dirty="0" err="1"/>
              <a:t>tầng</a:t>
            </a:r>
            <a:r>
              <a:rPr lang="en-US" dirty="0"/>
              <a:t> </a:t>
            </a:r>
            <a:r>
              <a:rPr lang="en-US" dirty="0" err="1"/>
              <a:t>giao</a:t>
            </a:r>
            <a:r>
              <a:rPr lang="en-US" dirty="0"/>
              <a:t> </a:t>
            </a:r>
            <a:r>
              <a:rPr lang="en-US" dirty="0" err="1"/>
              <a:t>vận</a:t>
            </a:r>
            <a:r>
              <a:rPr lang="en-US" dirty="0"/>
              <a:t>. </a:t>
            </a:r>
            <a:r>
              <a:rPr lang="en-US" dirty="0" err="1"/>
              <a:t>Định</a:t>
            </a:r>
            <a:r>
              <a:rPr lang="en-US" dirty="0"/>
              <a:t> </a:t>
            </a:r>
            <a:r>
              <a:rPr lang="en-US" dirty="0" err="1"/>
              <a:t>tuyến</a:t>
            </a:r>
            <a:r>
              <a:rPr lang="en-US" dirty="0"/>
              <a:t> </a:t>
            </a:r>
            <a:r>
              <a:rPr lang="en-US" dirty="0" err="1"/>
              <a:t>dựa</a:t>
            </a:r>
            <a:r>
              <a:rPr lang="en-US" dirty="0"/>
              <a:t> trên </a:t>
            </a:r>
            <a:r>
              <a:rPr lang="en-US" dirty="0" err="1"/>
              <a:t>các</a:t>
            </a:r>
            <a:r>
              <a:rPr lang="en-US" dirty="0"/>
              <a:t> </a:t>
            </a:r>
            <a:r>
              <a:rPr lang="en-US" dirty="0" err="1"/>
              <a:t>cổng</a:t>
            </a:r>
            <a:r>
              <a:rPr lang="en-US" dirty="0"/>
              <a:t> TCP </a:t>
            </a:r>
            <a:r>
              <a:rPr lang="en-US" dirty="0" err="1"/>
              <a:t>hoặc</a:t>
            </a:r>
            <a:r>
              <a:rPr lang="en-US" dirty="0"/>
              <a:t> UDP </a:t>
            </a:r>
            <a:r>
              <a:rPr lang="en-US" dirty="0" err="1"/>
              <a:t>mà</a:t>
            </a:r>
            <a:r>
              <a:rPr lang="en-US" dirty="0"/>
              <a:t> </a:t>
            </a:r>
            <a:r>
              <a:rPr lang="en-US" dirty="0" err="1"/>
              <a:t>các</a:t>
            </a:r>
            <a:r>
              <a:rPr lang="en-US" dirty="0"/>
              <a:t> </a:t>
            </a:r>
            <a:r>
              <a:rPr lang="en-US" dirty="0" err="1"/>
              <a:t>gói</a:t>
            </a:r>
            <a:r>
              <a:rPr lang="en-US" dirty="0"/>
              <a:t> </a:t>
            </a:r>
            <a:r>
              <a:rPr lang="en-US" dirty="0" err="1"/>
              <a:t>sử</a:t>
            </a:r>
            <a:r>
              <a:rPr lang="en-US" dirty="0"/>
              <a:t> </a:t>
            </a:r>
            <a:r>
              <a:rPr lang="en-US" dirty="0" err="1"/>
              <a:t>dụng</a:t>
            </a:r>
            <a:r>
              <a:rPr lang="en-US" dirty="0"/>
              <a:t> </a:t>
            </a:r>
            <a:r>
              <a:rPr lang="en-US" dirty="0" err="1"/>
              <a:t>cùng</a:t>
            </a:r>
            <a:r>
              <a:rPr lang="en-US" dirty="0"/>
              <a:t> </a:t>
            </a:r>
            <a:r>
              <a:rPr lang="en-US" dirty="0" err="1"/>
              <a:t>với</a:t>
            </a:r>
            <a:r>
              <a:rPr lang="en-US" dirty="0"/>
              <a:t> </a:t>
            </a:r>
            <a:r>
              <a:rPr lang="en-US" dirty="0" err="1"/>
              <a:t>địa</a:t>
            </a:r>
            <a:r>
              <a:rPr lang="en-US" dirty="0"/>
              <a:t> </a:t>
            </a:r>
            <a:r>
              <a:rPr lang="en-US" dirty="0" err="1"/>
              <a:t>chỉ</a:t>
            </a:r>
            <a:r>
              <a:rPr lang="en-US" dirty="0"/>
              <a:t> IP </a:t>
            </a:r>
            <a:r>
              <a:rPr lang="en-US" dirty="0" err="1"/>
              <a:t>nguồn</a:t>
            </a:r>
            <a:r>
              <a:rPr lang="en-US" dirty="0"/>
              <a:t> và </a:t>
            </a:r>
            <a:r>
              <a:rPr lang="en-US" dirty="0" err="1"/>
              <a:t>đích</a:t>
            </a:r>
            <a:r>
              <a:rPr lang="en-US" dirty="0"/>
              <a:t> </a:t>
            </a:r>
            <a:r>
              <a:rPr lang="en-US" dirty="0" err="1"/>
              <a:t>của</a:t>
            </a:r>
            <a:r>
              <a:rPr lang="en-US" dirty="0"/>
              <a:t> </a:t>
            </a:r>
            <a:r>
              <a:rPr lang="en-US" dirty="0" err="1"/>
              <a:t>chúng</a:t>
            </a:r>
            <a:endParaRPr lang="en-US" dirty="0"/>
          </a:p>
          <a:p>
            <a:pPr algn="just"/>
            <a:r>
              <a:rPr lang="en-US" dirty="0" err="1"/>
              <a:t>Cân</a:t>
            </a:r>
            <a:r>
              <a:rPr lang="en-US" dirty="0"/>
              <a:t> </a:t>
            </a:r>
            <a:r>
              <a:rPr lang="en-US" dirty="0" err="1"/>
              <a:t>bằng</a:t>
            </a:r>
            <a:r>
              <a:rPr lang="en-US" dirty="0"/>
              <a:t> </a:t>
            </a:r>
            <a:r>
              <a:rPr lang="en-US" dirty="0" err="1"/>
              <a:t>tải</a:t>
            </a:r>
            <a:r>
              <a:rPr lang="en-US" dirty="0"/>
              <a:t> Layer 7 (L7) </a:t>
            </a:r>
            <a:r>
              <a:rPr lang="en-US" dirty="0" err="1"/>
              <a:t>hoạt</a:t>
            </a:r>
            <a:r>
              <a:rPr lang="en-US" dirty="0"/>
              <a:t> </a:t>
            </a:r>
            <a:r>
              <a:rPr lang="en-US" dirty="0" err="1"/>
              <a:t>động</a:t>
            </a:r>
            <a:r>
              <a:rPr lang="en-US" dirty="0"/>
              <a:t> </a:t>
            </a:r>
            <a:r>
              <a:rPr lang="en-US" dirty="0" err="1"/>
              <a:t>tầng</a:t>
            </a:r>
            <a:r>
              <a:rPr lang="en-US" dirty="0"/>
              <a:t> </a:t>
            </a:r>
            <a:r>
              <a:rPr lang="en-US" dirty="0" err="1"/>
              <a:t>ứng</a:t>
            </a:r>
            <a:r>
              <a:rPr lang="en-US" dirty="0"/>
              <a:t> </a:t>
            </a:r>
            <a:r>
              <a:rPr lang="en-US" dirty="0" err="1"/>
              <a:t>dụng</a:t>
            </a:r>
            <a:r>
              <a:rPr lang="en-US" dirty="0"/>
              <a:t>. Có </a:t>
            </a:r>
            <a:r>
              <a:rPr lang="vi-VN" dirty="0"/>
              <a:t>thể phân phối thêm các requests dựa trên dữ liệu cụ thể của ứng dụng như HTTP header, cookies hoặc dữ liệu</a:t>
            </a:r>
            <a:endParaRPr lang="en-US" dirty="0"/>
          </a:p>
        </p:txBody>
      </p:sp>
      <p:pic>
        <p:nvPicPr>
          <p:cNvPr id="6" name="Picture 5">
            <a:extLst>
              <a:ext uri="{FF2B5EF4-FFF2-40B4-BE49-F238E27FC236}">
                <a16:creationId xmlns:a16="http://schemas.microsoft.com/office/drawing/2014/main" id="{AF1EAA29-62A3-BFF2-D0B2-65330104EA4A}"/>
              </a:ext>
            </a:extLst>
          </p:cNvPr>
          <p:cNvPicPr>
            <a:picLocks noChangeAspect="1"/>
          </p:cNvPicPr>
          <p:nvPr/>
        </p:nvPicPr>
        <p:blipFill>
          <a:blip r:embed="rId2"/>
          <a:stretch>
            <a:fillRect/>
          </a:stretch>
        </p:blipFill>
        <p:spPr>
          <a:xfrm>
            <a:off x="7128457" y="515062"/>
            <a:ext cx="1921214" cy="4512622"/>
          </a:xfrm>
          <a:prstGeom prst="rect">
            <a:avLst/>
          </a:prstGeom>
        </p:spPr>
      </p:pic>
    </p:spTree>
    <p:extLst>
      <p:ext uri="{BB962C8B-B14F-4D97-AF65-F5344CB8AC3E}">
        <p14:creationId xmlns:p14="http://schemas.microsoft.com/office/powerpoint/2010/main" val="3846394452"/>
      </p:ext>
    </p:extLst>
  </p:cSld>
  <p:clrMapOvr>
    <a:masterClrMapping/>
  </p:clrMapOvr>
  <p:transition spd="med">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033D-B074-68D3-4CFE-E7D47D89A250}"/>
              </a:ext>
            </a:extLst>
          </p:cNvPr>
          <p:cNvSpPr>
            <a:spLocks noGrp="1"/>
          </p:cNvSpPr>
          <p:nvPr>
            <p:ph type="title"/>
          </p:nvPr>
        </p:nvSpPr>
        <p:spPr/>
        <p:txBody>
          <a:bodyPr>
            <a:normAutofit fontScale="90000"/>
          </a:bodyPr>
          <a:lstStyle/>
          <a:p>
            <a:r>
              <a:rPr lang="en-US" dirty="0" err="1"/>
              <a:t>Thuật</a:t>
            </a:r>
            <a:r>
              <a:rPr lang="en-US" dirty="0"/>
              <a:t> </a:t>
            </a:r>
            <a:r>
              <a:rPr lang="en-US" dirty="0" err="1"/>
              <a:t>toán</a:t>
            </a:r>
            <a:r>
              <a:rPr lang="en-US" dirty="0"/>
              <a:t> </a:t>
            </a:r>
            <a:r>
              <a:rPr lang="en-US" dirty="0" err="1"/>
              <a:t>cân</a:t>
            </a:r>
            <a:r>
              <a:rPr lang="en-US" dirty="0"/>
              <a:t> </a:t>
            </a:r>
            <a:r>
              <a:rPr lang="en-US" dirty="0" err="1"/>
              <a:t>bằng</a:t>
            </a:r>
            <a:r>
              <a:rPr lang="en-US" dirty="0"/>
              <a:t> </a:t>
            </a:r>
            <a:r>
              <a:rPr lang="en-US" dirty="0" err="1"/>
              <a:t>tải</a:t>
            </a:r>
            <a:endParaRPr lang="en-US" dirty="0"/>
          </a:p>
        </p:txBody>
      </p:sp>
      <p:sp>
        <p:nvSpPr>
          <p:cNvPr id="3" name="Text Placeholder 2">
            <a:extLst>
              <a:ext uri="{FF2B5EF4-FFF2-40B4-BE49-F238E27FC236}">
                <a16:creationId xmlns:a16="http://schemas.microsoft.com/office/drawing/2014/main" id="{DCB653E7-3CC7-84DE-0942-D8F5F6B488B0}"/>
              </a:ext>
            </a:extLst>
          </p:cNvPr>
          <p:cNvSpPr>
            <a:spLocks noGrp="1"/>
          </p:cNvSpPr>
          <p:nvPr>
            <p:ph type="body" idx="1"/>
          </p:nvPr>
        </p:nvSpPr>
        <p:spPr>
          <a:xfrm>
            <a:off x="311700" y="1266324"/>
            <a:ext cx="8520600" cy="3582571"/>
          </a:xfrm>
        </p:spPr>
        <p:txBody>
          <a:bodyPr>
            <a:normAutofit fontScale="92500"/>
          </a:bodyPr>
          <a:lstStyle/>
          <a:p>
            <a:r>
              <a:rPr lang="en-US" b="1" dirty="0"/>
              <a:t>Static</a:t>
            </a:r>
            <a:r>
              <a:rPr lang="en-US" dirty="0"/>
              <a:t>: </a:t>
            </a:r>
            <a:r>
              <a:rPr lang="en-US" dirty="0" err="1"/>
              <a:t>Quyết</a:t>
            </a:r>
            <a:r>
              <a:rPr lang="en-US" dirty="0"/>
              <a:t> </a:t>
            </a:r>
            <a:r>
              <a:rPr lang="en-US" dirty="0" err="1"/>
              <a:t>định</a:t>
            </a:r>
            <a:r>
              <a:rPr lang="en-US" dirty="0"/>
              <a:t> </a:t>
            </a:r>
            <a:r>
              <a:rPr lang="en-US" dirty="0" err="1"/>
              <a:t>định</a:t>
            </a:r>
            <a:r>
              <a:rPr lang="en-US" dirty="0"/>
              <a:t> </a:t>
            </a:r>
            <a:r>
              <a:rPr lang="en-US" dirty="0" err="1"/>
              <a:t>tuyến</a:t>
            </a:r>
            <a:r>
              <a:rPr lang="en-US" dirty="0"/>
              <a:t> </a:t>
            </a:r>
            <a:r>
              <a:rPr lang="en-US" dirty="0" err="1"/>
              <a:t>dựa</a:t>
            </a:r>
            <a:r>
              <a:rPr lang="en-US" dirty="0"/>
              <a:t> trên </a:t>
            </a:r>
            <a:r>
              <a:rPr lang="en-US" dirty="0" err="1"/>
              <a:t>các</a:t>
            </a:r>
            <a:r>
              <a:rPr lang="en-US" dirty="0"/>
              <a:t> </a:t>
            </a:r>
            <a:r>
              <a:rPr lang="en-US" dirty="0" err="1"/>
              <a:t>yếu</a:t>
            </a:r>
            <a:r>
              <a:rPr lang="en-US" dirty="0"/>
              <a:t> </a:t>
            </a:r>
            <a:r>
              <a:rPr lang="en-US" dirty="0" err="1"/>
              <a:t>tố</a:t>
            </a:r>
            <a:r>
              <a:rPr lang="en-US" dirty="0"/>
              <a:t> </a:t>
            </a:r>
            <a:r>
              <a:rPr lang="en-US" dirty="0" err="1"/>
              <a:t>cố</a:t>
            </a:r>
            <a:r>
              <a:rPr lang="en-US" dirty="0"/>
              <a:t> </a:t>
            </a:r>
            <a:r>
              <a:rPr lang="en-US" dirty="0" err="1"/>
              <a:t>định</a:t>
            </a:r>
            <a:r>
              <a:rPr lang="en-US" dirty="0"/>
              <a:t>, </a:t>
            </a:r>
            <a:r>
              <a:rPr lang="en-US" dirty="0" err="1"/>
              <a:t>không</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thời</a:t>
            </a:r>
            <a:r>
              <a:rPr lang="en-US" dirty="0"/>
              <a:t> </a:t>
            </a:r>
            <a:r>
              <a:rPr lang="en-US" dirty="0" err="1"/>
              <a:t>gian</a:t>
            </a:r>
            <a:endParaRPr lang="en-US" dirty="0"/>
          </a:p>
          <a:p>
            <a:pPr lvl="1">
              <a:lnSpc>
                <a:spcPct val="125000"/>
              </a:lnSpc>
            </a:pPr>
            <a:r>
              <a:rPr lang="en-US" sz="1800" dirty="0"/>
              <a:t>Round Robin</a:t>
            </a:r>
          </a:p>
          <a:p>
            <a:pPr lvl="1">
              <a:lnSpc>
                <a:spcPct val="125000"/>
              </a:lnSpc>
            </a:pPr>
            <a:r>
              <a:rPr lang="en-US" sz="1800" dirty="0"/>
              <a:t>Sticky round robin</a:t>
            </a:r>
          </a:p>
          <a:p>
            <a:pPr lvl="1">
              <a:lnSpc>
                <a:spcPct val="125000"/>
              </a:lnSpc>
            </a:pPr>
            <a:r>
              <a:rPr lang="en-US" sz="1800" dirty="0"/>
              <a:t>Weighted Round Robin</a:t>
            </a:r>
          </a:p>
          <a:p>
            <a:pPr lvl="1">
              <a:lnSpc>
                <a:spcPct val="125000"/>
              </a:lnSpc>
            </a:pPr>
            <a:r>
              <a:rPr lang="en-US" sz="1800" dirty="0"/>
              <a:t>IP/URL Hash</a:t>
            </a:r>
          </a:p>
          <a:p>
            <a:r>
              <a:rPr lang="en-US" b="1" dirty="0"/>
              <a:t>Dynamic</a:t>
            </a:r>
            <a:r>
              <a:rPr lang="en-US" dirty="0"/>
              <a:t>:  </a:t>
            </a:r>
            <a:r>
              <a:rPr lang="en-US" dirty="0" err="1"/>
              <a:t>Quyết</a:t>
            </a:r>
            <a:r>
              <a:rPr lang="en-US" dirty="0"/>
              <a:t> </a:t>
            </a:r>
            <a:r>
              <a:rPr lang="en-US" dirty="0" err="1"/>
              <a:t>định</a:t>
            </a:r>
            <a:r>
              <a:rPr lang="en-US" dirty="0"/>
              <a:t> </a:t>
            </a:r>
            <a:r>
              <a:rPr lang="en-US" dirty="0" err="1"/>
              <a:t>định</a:t>
            </a:r>
            <a:r>
              <a:rPr lang="en-US" dirty="0"/>
              <a:t> </a:t>
            </a:r>
            <a:r>
              <a:rPr lang="en-US" dirty="0" err="1"/>
              <a:t>tuyến</a:t>
            </a:r>
            <a:r>
              <a:rPr lang="en-US" dirty="0"/>
              <a:t> </a:t>
            </a:r>
            <a:r>
              <a:rPr lang="en-US" dirty="0" err="1"/>
              <a:t>dựa</a:t>
            </a:r>
            <a:r>
              <a:rPr lang="en-US" dirty="0"/>
              <a:t> trên </a:t>
            </a:r>
            <a:r>
              <a:rPr lang="en-US" dirty="0" err="1"/>
              <a:t>trạng</a:t>
            </a:r>
            <a:r>
              <a:rPr lang="en-US" dirty="0"/>
              <a:t> </a:t>
            </a:r>
            <a:r>
              <a:rPr lang="en-US" dirty="0" err="1"/>
              <a:t>thái</a:t>
            </a:r>
            <a:r>
              <a:rPr lang="en-US" dirty="0"/>
              <a:t> </a:t>
            </a:r>
            <a:r>
              <a:rPr lang="en-US" dirty="0" err="1"/>
              <a:t>hiện</a:t>
            </a:r>
            <a:r>
              <a:rPr lang="en-US" dirty="0"/>
              <a:t> </a:t>
            </a:r>
            <a:r>
              <a:rPr lang="en-US" dirty="0" err="1"/>
              <a:t>tại</a:t>
            </a:r>
            <a:r>
              <a:rPr lang="en-US" dirty="0"/>
              <a:t> </a:t>
            </a:r>
            <a:r>
              <a:rPr lang="en-US" dirty="0" err="1"/>
              <a:t>của</a:t>
            </a:r>
            <a:r>
              <a:rPr lang="en-US" dirty="0"/>
              <a:t> </a:t>
            </a:r>
            <a:r>
              <a:rPr lang="en-US" dirty="0" err="1"/>
              <a:t>hệ</a:t>
            </a:r>
            <a:r>
              <a:rPr lang="en-US" dirty="0"/>
              <a:t> thống</a:t>
            </a:r>
          </a:p>
          <a:p>
            <a:pPr lvl="1"/>
            <a:r>
              <a:rPr lang="en-US" sz="1800" dirty="0"/>
              <a:t>Least Connections</a:t>
            </a:r>
          </a:p>
          <a:p>
            <a:pPr lvl="1"/>
            <a:r>
              <a:rPr lang="en-US" sz="1800" dirty="0"/>
              <a:t>Weighted Least Connections</a:t>
            </a:r>
          </a:p>
          <a:p>
            <a:pPr lvl="1"/>
            <a:r>
              <a:rPr lang="en-US" sz="1800" dirty="0"/>
              <a:t>Least Response Time</a:t>
            </a:r>
          </a:p>
          <a:p>
            <a:pPr lvl="1"/>
            <a:r>
              <a:rPr lang="en-US" sz="1800" dirty="0"/>
              <a:t>Resource-based</a:t>
            </a:r>
          </a:p>
        </p:txBody>
      </p:sp>
    </p:spTree>
    <p:extLst>
      <p:ext uri="{BB962C8B-B14F-4D97-AF65-F5344CB8AC3E}">
        <p14:creationId xmlns:p14="http://schemas.microsoft.com/office/powerpoint/2010/main" val="3279926891"/>
      </p:ext>
    </p:extLst>
  </p:cSld>
  <p:clrMapOvr>
    <a:masterClrMapping/>
  </p:clrMapOvr>
  <p:transition spd="med">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29AC-2741-5EA0-ABDE-63175AEA71A4}"/>
              </a:ext>
            </a:extLst>
          </p:cNvPr>
          <p:cNvSpPr>
            <a:spLocks noGrp="1"/>
          </p:cNvSpPr>
          <p:nvPr>
            <p:ph type="title"/>
          </p:nvPr>
        </p:nvSpPr>
        <p:spPr/>
        <p:txBody>
          <a:bodyPr>
            <a:normAutofit fontScale="90000"/>
          </a:bodyPr>
          <a:lstStyle/>
          <a:p>
            <a:r>
              <a:rPr lang="en-US" dirty="0"/>
              <a:t>Round Robin</a:t>
            </a:r>
          </a:p>
        </p:txBody>
      </p:sp>
      <p:sp>
        <p:nvSpPr>
          <p:cNvPr id="3" name="Text Placeholder 2">
            <a:extLst>
              <a:ext uri="{FF2B5EF4-FFF2-40B4-BE49-F238E27FC236}">
                <a16:creationId xmlns:a16="http://schemas.microsoft.com/office/drawing/2014/main" id="{85F8E20A-940B-3586-522E-904E751DBE28}"/>
              </a:ext>
            </a:extLst>
          </p:cNvPr>
          <p:cNvSpPr>
            <a:spLocks noGrp="1"/>
          </p:cNvSpPr>
          <p:nvPr>
            <p:ph type="body" idx="1"/>
          </p:nvPr>
        </p:nvSpPr>
        <p:spPr>
          <a:xfrm>
            <a:off x="311700" y="1266325"/>
            <a:ext cx="4002723" cy="3302700"/>
          </a:xfrm>
        </p:spPr>
        <p:txBody>
          <a:bodyPr/>
          <a:lstStyle/>
          <a:p>
            <a:pPr algn="just"/>
            <a:r>
              <a:rPr lang="vi-VN" sz="1800" b="0" i="0" u="none" strike="noStrike" dirty="0">
                <a:solidFill>
                  <a:srgbClr val="000000"/>
                </a:solidFill>
                <a:effectLst/>
                <a:latin typeface="Arial" panose="020B0604020202020204" pitchFamily="34" charset="0"/>
              </a:rPr>
              <a:t>RR chia request lần lượt đến các máy chủ một cách đồng đều và tuần tự</a:t>
            </a:r>
            <a:endParaRPr lang="en-US" sz="1800" b="0" i="0" u="none" strike="noStrike" dirty="0">
              <a:solidFill>
                <a:srgbClr val="000000"/>
              </a:solidFill>
              <a:effectLst/>
              <a:latin typeface="Arial" panose="020B0604020202020204" pitchFamily="34" charset="0"/>
            </a:endParaRPr>
          </a:p>
          <a:p>
            <a:pPr algn="just"/>
            <a:r>
              <a:rPr lang="vi-VN" sz="1800" b="0" i="0" u="none" strike="noStrike" dirty="0">
                <a:solidFill>
                  <a:srgbClr val="000000"/>
                </a:solidFill>
                <a:effectLst/>
                <a:latin typeface="Arial" panose="020B0604020202020204" pitchFamily="34" charset="0"/>
              </a:rPr>
              <a:t>Vấn đề: Do không biết trạng thái hiện tại của server, nên gặp trường hợp 1 server đang quá tải thì vẫn</a:t>
            </a:r>
            <a:r>
              <a:rPr lang="en-US" sz="1800" b="0" i="0" u="none" strike="noStrike" dirty="0">
                <a:solidFill>
                  <a:srgbClr val="000000"/>
                </a:solidFill>
                <a:effectLst/>
                <a:latin typeface="Arial" panose="020B0604020202020204" pitchFamily="34" charset="0"/>
              </a:rPr>
              <a:t> </a:t>
            </a:r>
            <a:r>
              <a:rPr lang="vi-VN" sz="1800" b="0" i="0" u="none" strike="noStrike" dirty="0">
                <a:solidFill>
                  <a:srgbClr val="000000"/>
                </a:solidFill>
                <a:effectLst/>
                <a:latin typeface="Arial" panose="020B0604020202020204" pitchFamily="34" charset="0"/>
              </a:rPr>
              <a:t>ti</a:t>
            </a:r>
            <a:r>
              <a:rPr lang="en-US" sz="1800" b="0" i="0" u="none" strike="noStrike" dirty="0">
                <a:solidFill>
                  <a:srgbClr val="000000"/>
                </a:solidFill>
                <a:effectLst/>
                <a:latin typeface="Arial" panose="020B0604020202020204" pitchFamily="34" charset="0"/>
              </a:rPr>
              <a:t>ế</a:t>
            </a:r>
            <a:r>
              <a:rPr lang="vi-VN" sz="1800" b="0" i="0" u="none" strike="noStrike" dirty="0">
                <a:solidFill>
                  <a:srgbClr val="000000"/>
                </a:solidFill>
                <a:effectLst/>
                <a:latin typeface="Arial" panose="020B0604020202020204" pitchFamily="34" charset="0"/>
              </a:rPr>
              <a:t>p tục gửi request đến server đó</a:t>
            </a:r>
            <a:endParaRPr lang="en-US" dirty="0"/>
          </a:p>
        </p:txBody>
      </p:sp>
      <p:pic>
        <p:nvPicPr>
          <p:cNvPr id="5" name="Picture 4">
            <a:extLst>
              <a:ext uri="{FF2B5EF4-FFF2-40B4-BE49-F238E27FC236}">
                <a16:creationId xmlns:a16="http://schemas.microsoft.com/office/drawing/2014/main" id="{1C46F096-4687-5C65-B266-BECF3C5F7719}"/>
              </a:ext>
            </a:extLst>
          </p:cNvPr>
          <p:cNvPicPr>
            <a:picLocks noChangeAspect="1"/>
          </p:cNvPicPr>
          <p:nvPr/>
        </p:nvPicPr>
        <p:blipFill>
          <a:blip r:embed="rId3"/>
          <a:stretch>
            <a:fillRect/>
          </a:stretch>
        </p:blipFill>
        <p:spPr>
          <a:xfrm>
            <a:off x="4260584" y="1460775"/>
            <a:ext cx="4756950" cy="2416400"/>
          </a:xfrm>
          <a:prstGeom prst="rect">
            <a:avLst/>
          </a:prstGeom>
        </p:spPr>
      </p:pic>
    </p:spTree>
    <p:extLst>
      <p:ext uri="{BB962C8B-B14F-4D97-AF65-F5344CB8AC3E}">
        <p14:creationId xmlns:p14="http://schemas.microsoft.com/office/powerpoint/2010/main" val="2650720471"/>
      </p:ext>
    </p:extLst>
  </p:cSld>
  <p:clrMapOvr>
    <a:masterClrMapping/>
  </p:clrMapOvr>
  <p:transition spd="med">
    <p:split orient="vert"/>
  </p:transition>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2338</Words>
  <Application>Microsoft Office PowerPoint</Application>
  <PresentationFormat>On-screen Show (16:9)</PresentationFormat>
  <Paragraphs>168</Paragraphs>
  <Slides>42</Slides>
  <Notes>38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Open Sans</vt:lpstr>
      <vt:lpstr>PT Sans Narrow</vt:lpstr>
      <vt:lpstr>Tropic</vt:lpstr>
      <vt:lpstr>Elastic Load Balancing &amp; Auto Scaling</vt:lpstr>
      <vt:lpstr>Nội dung</vt:lpstr>
      <vt:lpstr>Load Balancing</vt:lpstr>
      <vt:lpstr>Khái niệm</vt:lpstr>
      <vt:lpstr>Mục tiêu</vt:lpstr>
      <vt:lpstr>Phân loại: Dựa trên công nghệ</vt:lpstr>
      <vt:lpstr>Phân loại: Dựa trên layer hoạt động</vt:lpstr>
      <vt:lpstr>Thuật toán cân bằng tải</vt:lpstr>
      <vt:lpstr>Round Robin</vt:lpstr>
      <vt:lpstr>Sticky Round Robin</vt:lpstr>
      <vt:lpstr>Weighted Round Robin</vt:lpstr>
      <vt:lpstr>IP/URL Hash</vt:lpstr>
      <vt:lpstr>Least Connections</vt:lpstr>
      <vt:lpstr>Least Response time</vt:lpstr>
      <vt:lpstr>Resource-based</vt:lpstr>
      <vt:lpstr>Elastic Load Balancer</vt:lpstr>
      <vt:lpstr>Định nghĩa</vt:lpstr>
      <vt:lpstr>Thuật ngữ thường gặp</vt:lpstr>
      <vt:lpstr>Thuật ngữ thường gặp</vt:lpstr>
      <vt:lpstr>Phân loại</vt:lpstr>
      <vt:lpstr>ALB</vt:lpstr>
      <vt:lpstr>ALB Demo</vt:lpstr>
      <vt:lpstr>PowerPoint Presentation</vt:lpstr>
      <vt:lpstr>NLB</vt:lpstr>
      <vt:lpstr>NLB Demo</vt:lpstr>
      <vt:lpstr>GWLB</vt:lpstr>
      <vt:lpstr>CLB</vt:lpstr>
      <vt:lpstr>Lợi ích khi migrate từ CLB đến ALB</vt:lpstr>
      <vt:lpstr>CLB Demo</vt:lpstr>
      <vt:lpstr>Cleanup</vt:lpstr>
      <vt:lpstr>Auto Scaling</vt:lpstr>
      <vt:lpstr>Khái niệm</vt:lpstr>
      <vt:lpstr>Lợi ích</vt:lpstr>
      <vt:lpstr>Thuật ngữ</vt:lpstr>
      <vt:lpstr>Thuật ngữ</vt:lpstr>
      <vt:lpstr>Thuật ngữ</vt:lpstr>
      <vt:lpstr>Phân loại scaling policies</vt:lpstr>
      <vt:lpstr>Phân loại scaling policies</vt:lpstr>
      <vt:lpstr>Phân loại scaling policies</vt:lpstr>
      <vt:lpstr>Chỉ số thường được sử dụng sử dụng</vt:lpstr>
      <vt:lpstr>Demo</vt:lpstr>
      <vt:lpstr>Cảm ơn mọi người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Elastic Load Balancing &amp; Auto Scaling</dc:title>
  <cp:lastModifiedBy>Nguyễn Bá Quân</cp:lastModifiedBy>
  <cp:revision>6</cp:revision>
  <dcterms:modified xsi:type="dcterms:W3CDTF">2024-06-02T12:52:23Z</dcterms:modified>
</cp:coreProperties>
</file>